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40"/>
  </p:notesMasterIdLst>
  <p:handoutMasterIdLst>
    <p:handoutMasterId r:id="rId41"/>
  </p:handoutMasterIdLst>
  <p:sldIdLst>
    <p:sldId id="269" r:id="rId4"/>
    <p:sldId id="378" r:id="rId5"/>
    <p:sldId id="299" r:id="rId6"/>
    <p:sldId id="357" r:id="rId7"/>
    <p:sldId id="382" r:id="rId8"/>
    <p:sldId id="430" r:id="rId9"/>
    <p:sldId id="429" r:id="rId10"/>
    <p:sldId id="431" r:id="rId11"/>
    <p:sldId id="412" r:id="rId12"/>
    <p:sldId id="432" r:id="rId13"/>
    <p:sldId id="433" r:id="rId14"/>
    <p:sldId id="434" r:id="rId15"/>
    <p:sldId id="437" r:id="rId16"/>
    <p:sldId id="435" r:id="rId17"/>
    <p:sldId id="449" r:id="rId18"/>
    <p:sldId id="448" r:id="rId19"/>
    <p:sldId id="410" r:id="rId20"/>
    <p:sldId id="438" r:id="rId21"/>
    <p:sldId id="436" r:id="rId22"/>
    <p:sldId id="439" r:id="rId23"/>
    <p:sldId id="440" r:id="rId24"/>
    <p:sldId id="441" r:id="rId25"/>
    <p:sldId id="442" r:id="rId26"/>
    <p:sldId id="443" r:id="rId27"/>
    <p:sldId id="444" r:id="rId28"/>
    <p:sldId id="445" r:id="rId29"/>
    <p:sldId id="446" r:id="rId30"/>
    <p:sldId id="447" r:id="rId31"/>
    <p:sldId id="451" r:id="rId32"/>
    <p:sldId id="452" r:id="rId33"/>
    <p:sldId id="456" r:id="rId34"/>
    <p:sldId id="454" r:id="rId35"/>
    <p:sldId id="453" r:id="rId36"/>
    <p:sldId id="455" r:id="rId37"/>
    <p:sldId id="421" r:id="rId38"/>
    <p:sldId id="457"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Math" panose="02040503050406030204" pitchFamily="18" charset="0"/>
      <p:regular r:id="rId48"/>
    </p:embeddedFont>
    <p:embeddedFont>
      <p:font typeface="Roboto" panose="02000000000000000000" pitchFamily="2" charset="0"/>
      <p:regular r:id="rId49"/>
      <p:bold r:id="rId50"/>
      <p:italic r:id="rId51"/>
      <p:boldItalic r:id="rId52"/>
    </p:embeddedFont>
    <p:embeddedFont>
      <p:font typeface="Roboto Medium" panose="02000000000000000000" pitchFamily="2"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Basics of classification" id="{CDBAD44D-794F-42F4-AAA3-083E9393E062}">
          <p14:sldIdLst>
            <p14:sldId id="357"/>
            <p14:sldId id="382"/>
            <p14:sldId id="430"/>
            <p14:sldId id="429"/>
            <p14:sldId id="431"/>
            <p14:sldId id="412"/>
            <p14:sldId id="432"/>
            <p14:sldId id="433"/>
            <p14:sldId id="434"/>
            <p14:sldId id="437"/>
            <p14:sldId id="435"/>
            <p14:sldId id="449"/>
            <p14:sldId id="448"/>
            <p14:sldId id="410"/>
            <p14:sldId id="438"/>
            <p14:sldId id="436"/>
            <p14:sldId id="439"/>
            <p14:sldId id="440"/>
            <p14:sldId id="441"/>
            <p14:sldId id="442"/>
            <p14:sldId id="443"/>
            <p14:sldId id="444"/>
          </p14:sldIdLst>
        </p14:section>
        <p14:section name="Hands-on: Logistic regression using TensorFlow" id="{A9C709FA-F82A-4D03-B352-C6CC0BF25E63}">
          <p14:sldIdLst>
            <p14:sldId id="445"/>
            <p14:sldId id="446"/>
            <p14:sldId id="447"/>
            <p14:sldId id="451"/>
            <p14:sldId id="452"/>
            <p14:sldId id="456"/>
            <p14:sldId id="454"/>
            <p14:sldId id="453"/>
            <p14:sldId id="455"/>
          </p14:sldIdLst>
        </p14:section>
        <p14:section name="Conclusion" id="{6A1694D1-C010-4040-A329-925308051631}">
          <p14:sldIdLst>
            <p14:sldId id="421"/>
            <p14:sldId id="4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084" autoAdjust="0"/>
  </p:normalViewPr>
  <p:slideViewPr>
    <p:cSldViewPr snapToGrid="0">
      <p:cViewPr varScale="1">
        <p:scale>
          <a:sx n="73" d="100"/>
          <a:sy n="73" d="100"/>
        </p:scale>
        <p:origin x="1860" y="66"/>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21/09/2022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21/09/2022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normalization is a way to simplify the task of the network to some extent.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can be challenging for the network to achieve perfect separation in the first case and sometimes it is trivial given appropriate pre-processing.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the original data has some pseudo random contrast which can affect the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therefore use a contrast normalization step on each image to hopefully help the network focus more on shape than contrast.</a:t>
            </a:r>
          </a:p>
        </p:txBody>
      </p:sp>
      <p:sp>
        <p:nvSpPr>
          <p:cNvPr id="4" name="Slide Number Placeholder 3"/>
          <p:cNvSpPr>
            <a:spLocks noGrp="1"/>
          </p:cNvSpPr>
          <p:nvPr>
            <p:ph type="sldNum" sz="quarter" idx="5"/>
          </p:nvPr>
        </p:nvSpPr>
        <p:spPr/>
        <p:txBody>
          <a:bodyPr/>
          <a:lstStyle/>
          <a:p>
            <a:fld id="{99699862-43F2-4594-A20D-25C30D3C856D}" type="slidenum">
              <a:rPr lang="en-GB" smtClean="0"/>
              <a:t>12</a:t>
            </a:fld>
            <a:endParaRPr lang="en-GB"/>
          </a:p>
        </p:txBody>
      </p:sp>
    </p:spTree>
    <p:extLst>
      <p:ext uri="{BB962C8B-B14F-4D97-AF65-F5344CB8AC3E}">
        <p14:creationId xmlns:p14="http://schemas.microsoft.com/office/powerpoint/2010/main" val="45068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old model I’ve tested the 2 cases -&gt; without normalization and with </a:t>
            </a:r>
          </a:p>
          <a:p>
            <a:endParaRPr lang="en-GB" dirty="0"/>
          </a:p>
          <a:p>
            <a:r>
              <a:rPr lang="en-GB" dirty="0"/>
              <a:t>And you can see the huge difference in performance.</a:t>
            </a:r>
          </a:p>
        </p:txBody>
      </p:sp>
      <p:sp>
        <p:nvSpPr>
          <p:cNvPr id="4" name="Slide Number Placeholder 3"/>
          <p:cNvSpPr>
            <a:spLocks noGrp="1"/>
          </p:cNvSpPr>
          <p:nvPr>
            <p:ph type="sldNum" sz="quarter" idx="5"/>
          </p:nvPr>
        </p:nvSpPr>
        <p:spPr/>
        <p:txBody>
          <a:bodyPr/>
          <a:lstStyle/>
          <a:p>
            <a:fld id="{99699862-43F2-4594-A20D-25C30D3C856D}" type="slidenum">
              <a:rPr lang="en-GB" smtClean="0"/>
              <a:t>13</a:t>
            </a:fld>
            <a:endParaRPr lang="en-GB"/>
          </a:p>
        </p:txBody>
      </p:sp>
    </p:spTree>
    <p:extLst>
      <p:ext uri="{BB962C8B-B14F-4D97-AF65-F5344CB8AC3E}">
        <p14:creationId xmlns:p14="http://schemas.microsoft.com/office/powerpoint/2010/main" val="1016115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things you can see is that actually the validation loss starts increasing the further you train your network.</a:t>
            </a:r>
          </a:p>
          <a:p>
            <a:endParaRPr lang="en-GB" dirty="0"/>
          </a:p>
          <a:p>
            <a:r>
              <a:rPr lang="en-GB" dirty="0"/>
              <a:t>This is a quite common phenomenon. The model will gradually complexify to better fit the training data.</a:t>
            </a:r>
          </a:p>
          <a:p>
            <a:endParaRPr lang="en-GB" dirty="0"/>
          </a:p>
          <a:p>
            <a:r>
              <a:rPr lang="en-GB" dirty="0"/>
              <a:t>However it generalizes less well as training continues.</a:t>
            </a:r>
          </a:p>
          <a:p>
            <a:endParaRPr lang="en-GB" dirty="0"/>
          </a:p>
          <a:p>
            <a:r>
              <a:rPr lang="en-GB" dirty="0"/>
              <a:t>One of the methods for preventing overfitting is called early stopping. And it consists in selecting the model with the best performance on the validation data (not seen during training) to have the model which generalizes best.</a:t>
            </a:r>
          </a:p>
          <a:p>
            <a:endParaRPr lang="en-GB" dirty="0"/>
          </a:p>
          <a:p>
            <a:r>
              <a:rPr lang="en-GB" dirty="0"/>
              <a:t>It comes at no extra cost and can actually be used with a criterion to actually stop training earlier.</a:t>
            </a:r>
          </a:p>
          <a:p>
            <a:endParaRPr lang="en-GB" dirty="0"/>
          </a:p>
          <a:p>
            <a:r>
              <a:rPr lang="en-GB" dirty="0"/>
              <a:t>And it can be performed using any metric you are monitoring.</a:t>
            </a:r>
          </a:p>
          <a:p>
            <a:endParaRPr lang="en-GB" dirty="0"/>
          </a:p>
          <a:p>
            <a:r>
              <a:rPr lang="en-GB" dirty="0"/>
              <a:t>One of the down side is that it might be overly optimistic on the validation set as you are choosing the best based on the validation dataset.</a:t>
            </a:r>
          </a:p>
          <a:p>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3330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implement this.</a:t>
            </a:r>
          </a:p>
          <a:p>
            <a:endParaRPr lang="en-GB" dirty="0"/>
          </a:p>
          <a:p>
            <a:r>
              <a:rPr lang="en-GB" dirty="0" err="1"/>
              <a:t>Keras</a:t>
            </a:r>
            <a:r>
              <a:rPr lang="en-GB" dirty="0"/>
              <a:t> has something called </a:t>
            </a:r>
            <a:r>
              <a:rPr lang="en-GB" dirty="0" err="1"/>
              <a:t>callbacks</a:t>
            </a:r>
            <a:r>
              <a:rPr lang="en-GB" dirty="0"/>
              <a:t> which are generally used to monitor or perform some actions during training.</a:t>
            </a:r>
          </a:p>
          <a:p>
            <a:endParaRPr lang="en-GB" dirty="0"/>
          </a:p>
          <a:p>
            <a:r>
              <a:rPr lang="en-GB" dirty="0"/>
              <a:t>Here we use the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.callbacks.ModelCheckpoint</a:t>
            </a:r>
            <a:r>
              <a:rPr lang="en-GB" b="0" dirty="0">
                <a:solidFill>
                  <a:srgbClr val="D4D4D4"/>
                </a:solidFill>
                <a:effectLst/>
                <a:latin typeface="Droid Sans Mono"/>
              </a:rPr>
              <a:t> function which will save the best model according to the </a:t>
            </a:r>
            <a:r>
              <a:rPr lang="en-GB" b="0" dirty="0" err="1">
                <a:solidFill>
                  <a:srgbClr val="D4D4D4"/>
                </a:solidFill>
                <a:effectLst/>
                <a:latin typeface="Droid Sans Mono"/>
              </a:rPr>
              <a:t>val_loss</a:t>
            </a:r>
            <a:r>
              <a:rPr lang="en-GB" b="0" dirty="0">
                <a:solidFill>
                  <a:srgbClr val="D4D4D4"/>
                </a:solidFill>
                <a:effectLst/>
                <a:latin typeface="Droid Sans Mono"/>
              </a:rPr>
              <a:t> (but this could be accuracy for </a:t>
            </a:r>
            <a:r>
              <a:rPr lang="en-GB" b="0" dirty="0" err="1">
                <a:solidFill>
                  <a:srgbClr val="D4D4D4"/>
                </a:solidFill>
                <a:effectLst/>
                <a:latin typeface="Droid Sans Mono"/>
              </a:rPr>
              <a:t>exemple</a:t>
            </a:r>
            <a:r>
              <a:rPr lang="en-GB" b="0" dirty="0">
                <a:solidFill>
                  <a:srgbClr val="D4D4D4"/>
                </a:solidFill>
                <a:effectLst/>
                <a:latin typeface="Droid Sans Mono"/>
              </a:rPr>
              <a:t>) in the folder </a:t>
            </a:r>
            <a:r>
              <a:rPr lang="en-GB" b="0" dirty="0" err="1">
                <a:solidFill>
                  <a:srgbClr val="D4D4D4"/>
                </a:solidFill>
                <a:effectLst/>
                <a:latin typeface="Droid Sans Mono"/>
              </a:rPr>
              <a:t>checkpoint_filepath</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D4D4D4"/>
                </a:solidFill>
                <a:effectLst/>
                <a:latin typeface="Droid Sans Mono"/>
              </a:rPr>
              <a:t>We add this </a:t>
            </a:r>
            <a:r>
              <a:rPr lang="en-GB" b="0" dirty="0" err="1">
                <a:solidFill>
                  <a:srgbClr val="D4D4D4"/>
                </a:solidFill>
                <a:effectLst/>
                <a:latin typeface="Droid Sans Mono"/>
              </a:rPr>
              <a:t>callback</a:t>
            </a:r>
            <a:r>
              <a:rPr lang="en-GB" b="0" dirty="0">
                <a:solidFill>
                  <a:srgbClr val="D4D4D4"/>
                </a:solidFill>
                <a:effectLst/>
                <a:latin typeface="Droid Sans Mono"/>
              </a:rPr>
              <a:t> to the </a:t>
            </a:r>
            <a:r>
              <a:rPr lang="en-GB" b="0" dirty="0" err="1">
                <a:solidFill>
                  <a:srgbClr val="D4D4D4"/>
                </a:solidFill>
                <a:effectLst/>
                <a:latin typeface="Droid Sans Mono"/>
              </a:rPr>
              <a:t>model.fit</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D4D4D4"/>
                </a:solidFill>
                <a:effectLst/>
                <a:latin typeface="Droid Sans Mono"/>
              </a:rPr>
              <a:t>And when finished training you can reload the model with the “best” weights to reobtained the best trained model.</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15</a:t>
            </a:fld>
            <a:endParaRPr lang="en-GB"/>
          </a:p>
        </p:txBody>
      </p:sp>
    </p:spTree>
    <p:extLst>
      <p:ext uri="{BB962C8B-B14F-4D97-AF65-F5344CB8AC3E}">
        <p14:creationId xmlns:p14="http://schemas.microsoft.com/office/powerpoint/2010/main" val="3398895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could see there was still significant overfitting and we will need other techniques to further reduce that.</a:t>
            </a:r>
          </a:p>
          <a:p>
            <a:endParaRPr lang="en-GB" dirty="0"/>
          </a:p>
          <a:p>
            <a:r>
              <a:rPr lang="en-GB" dirty="0"/>
              <a:t>Drop out is a classical technique to reduce overfitting.</a:t>
            </a:r>
          </a:p>
          <a:p>
            <a:r>
              <a:rPr lang="en-GB" dirty="0"/>
              <a:t>You can add drop-out layers.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Dropout layer randomly sets input units to 0 with a frequency of rate at each step during training time which </a:t>
            </a:r>
            <a:r>
              <a:rPr lang="en-GB" dirty="0">
                <a:solidFill>
                  <a:srgbClr val="00B050"/>
                </a:solidFill>
              </a:rPr>
              <a:t>Decrease dependence on any specific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B050"/>
                </a:solidFill>
              </a:rPr>
              <a:t>Leading to more distributed weights to take the final decision which </a:t>
            </a:r>
            <a:r>
              <a:rPr lang="en-GB" dirty="0"/>
              <a:t>helps prevent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Note that the Dropout layer only applies when training but all weights are used during inference. </a:t>
            </a:r>
          </a:p>
          <a:p>
            <a:endParaRPr lang="en-GB" dirty="0"/>
          </a:p>
          <a:p>
            <a:r>
              <a:rPr lang="en-GB" dirty="0"/>
              <a:t>This can however lead to more noisy training as you are randomly removing features and longer training times.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556325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code </a:t>
            </a:r>
          </a:p>
          <a:p>
            <a:r>
              <a:rPr lang="en-GB" dirty="0"/>
              <a:t>-&gt; If we go back to the model creation.</a:t>
            </a:r>
          </a:p>
          <a:p>
            <a:endParaRPr lang="en-GB" dirty="0"/>
          </a:p>
          <a:p>
            <a:r>
              <a:rPr lang="en-GB" dirty="0"/>
              <a:t>We have this model where we add our layers one by one convolutions, </a:t>
            </a:r>
            <a:r>
              <a:rPr lang="en-GB" dirty="0" err="1"/>
              <a:t>maxpooling</a:t>
            </a:r>
            <a:r>
              <a:rPr lang="en-GB" dirty="0"/>
              <a:t>.</a:t>
            </a:r>
          </a:p>
          <a:p>
            <a:r>
              <a:rPr lang="en-GB" dirty="0"/>
              <a:t>Then here we add a Dropout layer (with a given dropout rate in our </a:t>
            </a:r>
            <a:r>
              <a:rPr lang="en-GB" dirty="0" err="1"/>
              <a:t>exemple</a:t>
            </a:r>
            <a:r>
              <a:rPr lang="en-GB" dirty="0"/>
              <a:t> 30%) after the final CNN layers. This randomly drops 30% of the selected features before the dense network and probability estimation (during training only).</a:t>
            </a:r>
          </a:p>
        </p:txBody>
      </p:sp>
      <p:sp>
        <p:nvSpPr>
          <p:cNvPr id="4" name="Slide Number Placeholder 3"/>
          <p:cNvSpPr>
            <a:spLocks noGrp="1"/>
          </p:cNvSpPr>
          <p:nvPr>
            <p:ph type="sldNum" sz="quarter" idx="5"/>
          </p:nvPr>
        </p:nvSpPr>
        <p:spPr/>
        <p:txBody>
          <a:bodyPr/>
          <a:lstStyle/>
          <a:p>
            <a:fld id="{99699862-43F2-4594-A20D-25C30D3C856D}" type="slidenum">
              <a:rPr lang="en-GB" smtClean="0"/>
              <a:t>17</a:t>
            </a:fld>
            <a:endParaRPr lang="en-GB"/>
          </a:p>
        </p:txBody>
      </p:sp>
    </p:spTree>
    <p:extLst>
      <p:ext uri="{BB962C8B-B14F-4D97-AF65-F5344CB8AC3E}">
        <p14:creationId xmlns:p14="http://schemas.microsoft.com/office/powerpoint/2010/main" val="204218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trained the model and we can see </a:t>
            </a:r>
          </a:p>
          <a:p>
            <a:r>
              <a:rPr lang="en-GB" dirty="0"/>
              <a:t>The more noisy updates,</a:t>
            </a:r>
          </a:p>
          <a:p>
            <a:r>
              <a:rPr lang="en-GB" dirty="0"/>
              <a:t>The slightly longer training</a:t>
            </a:r>
          </a:p>
          <a:p>
            <a:r>
              <a:rPr lang="en-GB" dirty="0"/>
              <a:t>But an overall reduced overfitting and slight performance improvement so a simple single dropout layer seems to have helped significantly.</a:t>
            </a:r>
          </a:p>
          <a:p>
            <a:endParaRPr lang="en-GB" dirty="0"/>
          </a:p>
          <a:p>
            <a:r>
              <a:rPr lang="en-GB" dirty="0"/>
              <a:t>Although this is not yet fully satisfying.</a:t>
            </a:r>
          </a:p>
        </p:txBody>
      </p:sp>
      <p:sp>
        <p:nvSpPr>
          <p:cNvPr id="4" name="Slide Number Placeholder 3"/>
          <p:cNvSpPr>
            <a:spLocks noGrp="1"/>
          </p:cNvSpPr>
          <p:nvPr>
            <p:ph type="sldNum" sz="quarter" idx="5"/>
          </p:nvPr>
        </p:nvSpPr>
        <p:spPr/>
        <p:txBody>
          <a:bodyPr/>
          <a:lstStyle/>
          <a:p>
            <a:fld id="{99699862-43F2-4594-A20D-25C30D3C856D}" type="slidenum">
              <a:rPr lang="en-GB" smtClean="0"/>
              <a:t>18</a:t>
            </a:fld>
            <a:endParaRPr lang="en-GB"/>
          </a:p>
        </p:txBody>
      </p:sp>
    </p:spTree>
    <p:extLst>
      <p:ext uri="{BB962C8B-B14F-4D97-AF65-F5344CB8AC3E}">
        <p14:creationId xmlns:p14="http://schemas.microsoft.com/office/powerpoint/2010/main" val="790741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Drop out is a classical technique to reduce overfitting.</a:t>
            </a:r>
          </a:p>
          <a:p>
            <a:r>
              <a:rPr lang="en-GB" dirty="0"/>
              <a:t> </a:t>
            </a:r>
          </a:p>
          <a:p>
            <a:endParaRPr lang="en-GB" dirty="0"/>
          </a:p>
          <a:p>
            <a:r>
              <a:rPr lang="en-GB" dirty="0"/>
              <a:t>The Dropout layer randomly sets input units to 0 with a frequency of rate at each step during training time, which helps prevent overfitting. Inputs not set to 0 are scaled up by 1/(1 - rate) such that the sum over all inputs is unchanged.</a:t>
            </a:r>
          </a:p>
          <a:p>
            <a:r>
              <a:rPr lang="en-GB" dirty="0"/>
              <a:t>Note that the Dropout layer only applies when training is set to True such that no values are dropped during inference.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2252130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21</a:t>
            </a:fld>
            <a:endParaRPr lang="en-GB"/>
          </a:p>
        </p:txBody>
      </p:sp>
    </p:spTree>
    <p:extLst>
      <p:ext uri="{BB962C8B-B14F-4D97-AF65-F5344CB8AC3E}">
        <p14:creationId xmlns:p14="http://schemas.microsoft.com/office/powerpoint/2010/main" val="3255633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latin typeface="+mj-lt"/>
                <a:cs typeface="Calibri" panose="020F0502020204030204" pitchFamily="34" charset="0"/>
              </a:rPr>
              <a:t>The accuracy of deep learning models largely depends on the quality, quantity, and contextual meaning of training data. </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Data scarcity or label scarcity can be mitigated through the use of data augmentation.</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With the same image and label you can create a large number of different data, with changes in contrast, scale and noise level for </a:t>
            </a:r>
            <a:r>
              <a:rPr lang="en-GB" dirty="0" err="1">
                <a:latin typeface="+mj-lt"/>
                <a:cs typeface="Calibri" panose="020F0502020204030204" pitchFamily="34" charset="0"/>
              </a:rPr>
              <a:t>exemple</a:t>
            </a:r>
            <a:r>
              <a:rPr lang="en-GB" dirty="0">
                <a:latin typeface="+mj-lt"/>
                <a:cs typeface="Calibri" panose="020F0502020204030204" pitchFamily="34" charset="0"/>
              </a:rPr>
              <a:t> without changing the fact that this image is obviously a Short axis image.</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To the network these are different images which they should all classify correctly.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enables to artificially increase the dataset size without the extra costs of collecting it.</a:t>
            </a:r>
            <a:br>
              <a:rPr lang="en-GB" dirty="0"/>
            </a:br>
            <a:br>
              <a:rPr lang="en-GB" dirty="0"/>
            </a:br>
            <a:r>
              <a:rPr lang="en-GB" dirty="0"/>
              <a:t>However biases from the original data </a:t>
            </a:r>
            <a:r>
              <a:rPr lang="en-GB" dirty="0" err="1"/>
              <a:t>ight</a:t>
            </a:r>
            <a:r>
              <a:rPr lang="en-GB" dirty="0"/>
              <a:t> persist through data orientation so it is usually not as good as actually collecting more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the task becomes slightly different as the network now needs to be able to classify data in any orientation and not the clinically acquired one.</a:t>
            </a:r>
          </a:p>
        </p:txBody>
      </p:sp>
      <p:sp>
        <p:nvSpPr>
          <p:cNvPr id="4" name="Slide Number Placeholder 3"/>
          <p:cNvSpPr>
            <a:spLocks noGrp="1"/>
          </p:cNvSpPr>
          <p:nvPr>
            <p:ph type="sldNum" sz="quarter" idx="5"/>
          </p:nvPr>
        </p:nvSpPr>
        <p:spPr/>
        <p:txBody>
          <a:bodyPr/>
          <a:lstStyle/>
          <a:p>
            <a:fld id="{99699862-43F2-4594-A20D-25C30D3C856D}" type="slidenum">
              <a:rPr lang="en-GB" smtClean="0"/>
              <a:t>22</a:t>
            </a:fld>
            <a:endParaRPr lang="en-GB"/>
          </a:p>
        </p:txBody>
      </p:sp>
    </p:spTree>
    <p:extLst>
      <p:ext uri="{BB962C8B-B14F-4D97-AF65-F5344CB8AC3E}">
        <p14:creationId xmlns:p14="http://schemas.microsoft.com/office/powerpoint/2010/main" val="53657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3493337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3173040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189699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28</a:t>
            </a:fld>
            <a:endParaRPr lang="en-GB"/>
          </a:p>
        </p:txBody>
      </p:sp>
    </p:spTree>
    <p:extLst>
      <p:ext uri="{BB962C8B-B14F-4D97-AF65-F5344CB8AC3E}">
        <p14:creationId xmlns:p14="http://schemas.microsoft.com/office/powerpoint/2010/main" val="3691894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Just to give you the feeling for tackling a multi class problem. </a:t>
            </a:r>
          </a:p>
          <a:p>
            <a:pPr>
              <a:buFont typeface="Arial" panose="020B0604020202020204" pitchFamily="34" charset="0"/>
              <a:buNone/>
            </a:pPr>
            <a:r>
              <a:rPr lang="en-GB" dirty="0"/>
              <a:t>It is actually pretty simple to jump from 2 to multiple classes.</a:t>
            </a:r>
          </a:p>
          <a:p>
            <a:pPr>
              <a:buFont typeface="Arial" panose="020B0604020202020204" pitchFamily="34" charset="0"/>
              <a:buNone/>
            </a:pPr>
            <a:r>
              <a:rPr lang="en-GB" dirty="0"/>
              <a:t>If we take our </a:t>
            </a:r>
            <a:r>
              <a:rPr lang="en-GB" dirty="0" err="1"/>
              <a:t>exemple</a:t>
            </a:r>
            <a:r>
              <a:rPr lang="en-GB" dirty="0"/>
              <a:t> and aim at classifying in 3 different orientations we need 3 modifications -&gt; The labelling (hot encoding the different class)</a:t>
            </a:r>
          </a:p>
          <a:p>
            <a:pPr>
              <a:buFont typeface="Arial" panose="020B0604020202020204" pitchFamily="34" charset="0"/>
              <a:buNone/>
            </a:pPr>
            <a:r>
              <a:rPr lang="en-GB" dirty="0"/>
              <a:t>Loss to categorical cross entropy</a:t>
            </a:r>
          </a:p>
          <a:p>
            <a:pPr>
              <a:buFont typeface="Arial" panose="020B0604020202020204" pitchFamily="34" charset="0"/>
              <a:buNone/>
            </a:pPr>
            <a:r>
              <a:rPr lang="en-GB" dirty="0"/>
              <a:t>And output layer to </a:t>
            </a:r>
            <a:r>
              <a:rPr lang="en-GB" dirty="0" err="1"/>
              <a:t>softmax</a:t>
            </a:r>
            <a:r>
              <a:rPr lang="en-GB" dirty="0"/>
              <a:t> activation with 3 outputs.</a:t>
            </a:r>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2798714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code:</a:t>
            </a:r>
          </a:p>
          <a:p>
            <a:endParaRPr lang="en-GB" dirty="0"/>
          </a:p>
          <a:p>
            <a:r>
              <a:rPr lang="en-GB" dirty="0"/>
              <a:t>So this wasn’t tested as we don’t have enough data for the different orientations.</a:t>
            </a:r>
          </a:p>
          <a:p>
            <a:endParaRPr lang="en-GB" dirty="0"/>
          </a:p>
          <a:p>
            <a:r>
              <a:rPr lang="en-GB" dirty="0"/>
              <a:t>But in principal as I said you would only need to modify the data (labels).</a:t>
            </a:r>
          </a:p>
          <a:p>
            <a:endParaRPr lang="en-GB" dirty="0"/>
          </a:p>
          <a:p>
            <a:r>
              <a:rPr lang="en-GB" dirty="0"/>
              <a:t>The last layer at model creation -&gt; number of outputs, and activation function from sigmoid to </a:t>
            </a:r>
            <a:r>
              <a:rPr lang="en-GB" dirty="0" err="1"/>
              <a:t>softmax</a:t>
            </a:r>
            <a:endParaRPr lang="en-GB" dirty="0"/>
          </a:p>
          <a:p>
            <a:endParaRPr lang="en-GB" dirty="0"/>
          </a:p>
          <a:p>
            <a:r>
              <a:rPr lang="en-GB" dirty="0"/>
              <a:t>And change the loss at model compilation.</a:t>
            </a:r>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3946624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now that’s about it for the theory.</a:t>
            </a:r>
          </a:p>
          <a:p>
            <a:endParaRPr lang="en-GB" dirty="0"/>
          </a:p>
          <a:p>
            <a:r>
              <a:rPr lang="en-GB" dirty="0"/>
              <a:t>I just wanted to show a few potential applications which are hopefully a bit more exciting than classifying the orientation of images.</a:t>
            </a:r>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3471097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So I think the most used application of classification in CMR is segmentation -&gt; Which can be considered as a pixel to pixel classification</a:t>
            </a:r>
          </a:p>
          <a:p>
            <a:pPr>
              <a:buFont typeface="Arial" panose="020B0604020202020204" pitchFamily="34" charset="0"/>
              <a:buNone/>
            </a:pPr>
            <a:r>
              <a:rPr lang="en-GB" dirty="0"/>
              <a:t>here I show an </a:t>
            </a:r>
            <a:r>
              <a:rPr lang="en-GB" dirty="0" err="1"/>
              <a:t>exemple</a:t>
            </a:r>
            <a:r>
              <a:rPr lang="en-GB" dirty="0"/>
              <a:t> of mine where we segment the aorta of flow images in real time during exercise to provide metrics such as Cardiac output and stroke volume.</a:t>
            </a:r>
          </a:p>
          <a:p>
            <a:pPr>
              <a:buFont typeface="Arial" panose="020B0604020202020204" pitchFamily="34" charset="0"/>
              <a:buNone/>
            </a:pPr>
            <a:endParaRPr lang="en-GB" dirty="0"/>
          </a:p>
          <a:p>
            <a:pPr>
              <a:buFont typeface="Arial" panose="020B0604020202020204" pitchFamily="34" charset="0"/>
              <a:buNone/>
            </a:pPr>
            <a:r>
              <a:rPr lang="en-GB" dirty="0"/>
              <a:t>We use deep learning to obtain these hundreds and hundreds of segmentations with high speed enabling new applications in CMR.</a:t>
            </a:r>
          </a:p>
          <a:p>
            <a:pPr>
              <a:buFont typeface="Arial" panose="020B0604020202020204" pitchFamily="34" charset="0"/>
              <a:buNone/>
            </a:pPr>
            <a:endParaRPr lang="en-GB" dirty="0"/>
          </a:p>
          <a:p>
            <a:pPr>
              <a:buFont typeface="Arial" panose="020B0604020202020204" pitchFamily="34" charset="0"/>
              <a:buNone/>
            </a:pPr>
            <a:r>
              <a:rPr lang="en-GB" dirty="0"/>
              <a:t>I won’t talk too much more about segmentation as it is the main topic of next month.</a:t>
            </a:r>
          </a:p>
          <a:p>
            <a:pPr>
              <a:buFont typeface="Arial" panose="020B0604020202020204" pitchFamily="34" charset="0"/>
              <a:buNone/>
            </a:pPr>
            <a:endParaRPr lang="en-GB" dirty="0"/>
          </a:p>
          <a:p>
            <a:pPr>
              <a:buFont typeface="Arial" panose="020B0604020202020204" pitchFamily="34" charset="0"/>
              <a:buNone/>
            </a:pPr>
            <a:r>
              <a:rPr lang="en-GB" dirty="0"/>
              <a:t>The session will be taught by Dr Saeed Karimi-</a:t>
            </a:r>
            <a:r>
              <a:rPr lang="en-GB" dirty="0" err="1"/>
              <a:t>Budhendi</a:t>
            </a:r>
            <a:r>
              <a:rPr lang="en-GB" dirty="0"/>
              <a:t>. Do sign on if interested.</a:t>
            </a:r>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858671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Another cool application of deep learning is about automating tasks hard to automate before.</a:t>
            </a:r>
          </a:p>
          <a:p>
            <a:pPr>
              <a:buFont typeface="Arial" panose="020B0604020202020204" pitchFamily="34" charset="0"/>
              <a:buNone/>
            </a:pPr>
            <a:r>
              <a:rPr lang="en-GB" dirty="0"/>
              <a:t>Being fast it can be applied to large scale datasets and here they use networks for landmark detection and segmentation to give a quality score for each CMR examination in the UK biobank dataset.</a:t>
            </a:r>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958882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it can be useful for classifying cardiac diseases.</a:t>
            </a:r>
          </a:p>
          <a:p>
            <a:endParaRPr lang="en-GB" dirty="0"/>
          </a:p>
          <a:p>
            <a:r>
              <a:rPr lang="en-GB" dirty="0"/>
              <a:t>Here they use both segmentation and classification to guide and determine between different classical cardiac disease -&gt; with quite nice accuracy 92%.</a:t>
            </a:r>
          </a:p>
          <a:p>
            <a:endParaRPr lang="en-GB" dirty="0"/>
          </a:p>
          <a:p>
            <a:r>
              <a:rPr lang="en-GB" dirty="0"/>
              <a:t>The idea is that it could be a nice tool to guide and help in clinical decisions.</a:t>
            </a:r>
          </a:p>
          <a:p>
            <a:endParaRPr lang="en-GB" dirty="0"/>
          </a:p>
          <a:p>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1349984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2802348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36</a:t>
            </a:fld>
            <a:endParaRPr lang="en-GB"/>
          </a:p>
        </p:txBody>
      </p:sp>
    </p:spTree>
    <p:extLst>
      <p:ext uri="{BB962C8B-B14F-4D97-AF65-F5344CB8AC3E}">
        <p14:creationId xmlns:p14="http://schemas.microsoft.com/office/powerpoint/2010/main" val="750151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a:t>
            </a:r>
            <a:r>
              <a:rPr lang="en-GB" dirty="0" err="1"/>
              <a:t>exemple</a:t>
            </a:r>
            <a:r>
              <a:rPr lang="en-GB" dirty="0"/>
              <a:t> task for image classification in the previous class we proposed to classify the images’ orientation </a:t>
            </a:r>
            <a:r>
              <a:rPr lang="en-GB" dirty="0" err="1"/>
              <a:t>wether</a:t>
            </a:r>
            <a:r>
              <a:rPr lang="en-GB" dirty="0"/>
              <a:t> it was SAX or not.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 is split to provide balanced numbers of SAX and non SAX, </a:t>
            </a:r>
          </a:p>
          <a:p>
            <a:endParaRPr lang="en-GB" dirty="0"/>
          </a:p>
          <a:p>
            <a:r>
              <a:rPr lang="en-GB" dirty="0"/>
              <a:t>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894306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our Neural network with a typical architecture for classification with a cascade of convolution and </a:t>
            </a:r>
            <a:r>
              <a:rPr lang="en-GB" dirty="0" err="1"/>
              <a:t>maxpooling</a:t>
            </a:r>
            <a:r>
              <a:rPr lang="en-GB" dirty="0"/>
              <a:t> for feature extraction and Dense layers to combine the information. Finally the sigmoid activation provides us the probability of our image of being short axis or not.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276923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proceeded to evaluate the model. The model presented perfect accuracy in the training set, and decent accuracy in the validation and test sets.</a:t>
            </a:r>
          </a:p>
          <a:p>
            <a:endParaRPr lang="en-GB" dirty="0"/>
          </a:p>
          <a:p>
            <a:r>
              <a:rPr lang="en-GB" dirty="0"/>
              <a:t>However we could already spot the inconsistency between the performance in the training and other sets in terms of loss and accuracy.</a:t>
            </a:r>
          </a:p>
          <a:p>
            <a:endParaRPr lang="en-GB" dirty="0"/>
          </a:p>
          <a:p>
            <a:r>
              <a:rPr lang="en-GB" dirty="0"/>
              <a:t>We call this inconsistency overfitting and we will look into what it is and strategies to reduce this overfitting and get a model which generalizes better to unseen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384117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overfitting </a:t>
            </a:r>
          </a:p>
          <a:p>
            <a:endParaRPr lang="en-GB" dirty="0"/>
          </a:p>
          <a:p>
            <a:r>
              <a:rPr lang="en-GB" dirty="0"/>
              <a:t>We show here typical cases of underfitting, near ideal fitting and clear over fitting. </a:t>
            </a:r>
          </a:p>
          <a:p>
            <a:endParaRPr lang="en-GB" dirty="0"/>
          </a:p>
          <a:p>
            <a:r>
              <a:rPr lang="en-GB" dirty="0"/>
              <a:t>In the case of underfitting you would get sub optimal performance for both training and validation, </a:t>
            </a:r>
          </a:p>
          <a:p>
            <a:endParaRPr lang="en-GB" dirty="0"/>
          </a:p>
          <a:p>
            <a:r>
              <a:rPr lang="en-GB" dirty="0"/>
              <a:t>while with overfitting suboptimal performance on validation data and overly optimistic performance on the training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you can see although the overfitting would provide very low loss on the training data (for </a:t>
            </a:r>
            <a:r>
              <a:rPr lang="en-GB" dirty="0" err="1"/>
              <a:t>exemple</a:t>
            </a:r>
            <a:r>
              <a:rPr lang="en-GB" dirty="0"/>
              <a:t> split the training data perfectly, even taking those two outliers), it will very poorly generalize to new data. (a point here would more probably be blue than red).</a:t>
            </a:r>
          </a:p>
          <a:p>
            <a:endParaRPr lang="en-GB" dirty="0"/>
          </a:p>
          <a:p>
            <a:r>
              <a:rPr lang="en-GB" dirty="0"/>
              <a:t>In between the two is a sweet spot with good training and validation performance</a:t>
            </a:r>
          </a:p>
          <a:p>
            <a:endParaRPr lang="en-GB" dirty="0"/>
          </a:p>
          <a:p>
            <a:endParaRPr lang="en-GB" dirty="0"/>
          </a:p>
          <a:p>
            <a:r>
              <a:rPr lang="en-GB" dirty="0"/>
              <a:t>The aim is then to get the best model which can perform and generalize well to data the network has not seen yet.</a:t>
            </a:r>
          </a:p>
          <a:p>
            <a:r>
              <a:rPr lang="en-GB" dirty="0"/>
              <a:t>One of the points of overfitting is that it does not capture the characteristics you were aiming for.</a:t>
            </a:r>
          </a:p>
        </p:txBody>
      </p:sp>
      <p:sp>
        <p:nvSpPr>
          <p:cNvPr id="4" name="Slide Number Placeholder 3"/>
          <p:cNvSpPr>
            <a:spLocks noGrp="1"/>
          </p:cNvSpPr>
          <p:nvPr>
            <p:ph type="sldNum" sz="quarter" idx="5"/>
          </p:nvPr>
        </p:nvSpPr>
        <p:spPr/>
        <p:txBody>
          <a:bodyPr/>
          <a:lstStyle/>
          <a:p>
            <a:fld id="{99699862-43F2-4594-A20D-25C30D3C856D}" type="slidenum">
              <a:rPr lang="en-GB" smtClean="0"/>
              <a:t>10</a:t>
            </a:fld>
            <a:endParaRPr lang="en-GB"/>
          </a:p>
        </p:txBody>
      </p:sp>
    </p:spTree>
    <p:extLst>
      <p:ext uri="{BB962C8B-B14F-4D97-AF65-F5344CB8AC3E}">
        <p14:creationId xmlns:p14="http://schemas.microsoft.com/office/powerpoint/2010/main" val="404031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has been a lot of proposed ways to reduce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Ideally you would have just a very large number of data points which would lead to overall accurate.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However you usually have a limited amount of data especially in medical imaging applications and this leads to other strategies being used such 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Changes in model architecture (simplifying the model will usually help reduce overfitting)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what we will actually do here is with a fixed dataset and architecture try: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normalization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Early stopping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Drop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Weight Regularization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Data augmentation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are commonly used to tackle this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11</a:t>
            </a:fld>
            <a:endParaRPr lang="en-GB"/>
          </a:p>
        </p:txBody>
      </p:sp>
    </p:spTree>
    <p:extLst>
      <p:ext uri="{BB962C8B-B14F-4D97-AF65-F5344CB8AC3E}">
        <p14:creationId xmlns:p14="http://schemas.microsoft.com/office/powerpoint/2010/main" val="3301850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microsoft.com/office/2007/relationships/hdphoto" Target="../media/hdphoto1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11.wdp"/></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42.png"/><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50.jpeg"/><Relationship Id="rId5" Type="http://schemas.openxmlformats.org/officeDocument/2006/relationships/image" Target="../media/image46.png"/><Relationship Id="rId10" Type="http://schemas.openxmlformats.org/officeDocument/2006/relationships/image" Target="../media/image49.svg"/><Relationship Id="rId4" Type="http://schemas.microsoft.com/office/2007/relationships/hdphoto" Target="../media/hdphoto11.wdp"/><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3" Type="http://schemas.openxmlformats.org/officeDocument/2006/relationships/image" Target="../media/image10.png"/><Relationship Id="rId18" Type="http://schemas.microsoft.com/office/2007/relationships/hdphoto" Target="../media/hdphoto8.wdp"/><Relationship Id="rId26" Type="http://schemas.microsoft.com/office/2007/relationships/hdphoto" Target="../media/hdphoto12.wdp"/><Relationship Id="rId21" Type="http://schemas.openxmlformats.org/officeDocument/2006/relationships/image" Target="../media/image14.png"/><Relationship Id="rId34" Type="http://schemas.microsoft.com/office/2007/relationships/hdphoto" Target="../media/hdphoto16.wdp"/><Relationship Id="rId7" Type="http://schemas.openxmlformats.org/officeDocument/2006/relationships/image" Target="../media/image7.png"/><Relationship Id="rId12" Type="http://schemas.microsoft.com/office/2007/relationships/hdphoto" Target="../media/hdphoto5.wdp"/><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microsoft.com/office/2007/relationships/hdphoto" Target="../media/hdphoto18.wdp"/><Relationship Id="rId2" Type="http://schemas.openxmlformats.org/officeDocument/2006/relationships/notesSlide" Target="../notesSlides/notesSlide4.xml"/><Relationship Id="rId16" Type="http://schemas.microsoft.com/office/2007/relationships/hdphoto" Target="../media/hdphoto7.wdp"/><Relationship Id="rId20" Type="http://schemas.microsoft.com/office/2007/relationships/hdphoto" Target="../media/hdphoto9.wdp"/><Relationship Id="rId29"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9.png"/><Relationship Id="rId24" Type="http://schemas.microsoft.com/office/2007/relationships/hdphoto" Target="../media/hdphoto11.wdp"/><Relationship Id="rId32" Type="http://schemas.microsoft.com/office/2007/relationships/hdphoto" Target="../media/hdphoto15.wdp"/><Relationship Id="rId37"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28" Type="http://schemas.microsoft.com/office/2007/relationships/hdphoto" Target="../media/hdphoto13.wdp"/><Relationship Id="rId36" Type="http://schemas.microsoft.com/office/2007/relationships/hdphoto" Target="../media/hdphoto17.wdp"/><Relationship Id="rId10" Type="http://schemas.microsoft.com/office/2007/relationships/hdphoto" Target="../media/hdphoto4.wdp"/><Relationship Id="rId19" Type="http://schemas.openxmlformats.org/officeDocument/2006/relationships/image" Target="../media/image13.png"/><Relationship Id="rId31"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8.png"/><Relationship Id="rId14" Type="http://schemas.microsoft.com/office/2007/relationships/hdphoto" Target="../media/hdphoto6.wdp"/><Relationship Id="rId22" Type="http://schemas.microsoft.com/office/2007/relationships/hdphoto" Target="../media/hdphoto10.wdp"/><Relationship Id="rId27" Type="http://schemas.openxmlformats.org/officeDocument/2006/relationships/image" Target="../media/image17.png"/><Relationship Id="rId30" Type="http://schemas.microsoft.com/office/2007/relationships/hdphoto" Target="../media/hdphoto14.wdp"/><Relationship Id="rId35" Type="http://schemas.openxmlformats.org/officeDocument/2006/relationships/image" Target="../media/image21.png"/><Relationship Id="rId8" Type="http://schemas.microsoft.com/office/2007/relationships/hdphoto" Target="../media/hdphoto3.wdp"/><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10.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Part 2: A classification task in CMR</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0FEB-D15D-BFFF-BE50-EA727D98F9CC}"/>
              </a:ext>
            </a:extLst>
          </p:cNvPr>
          <p:cNvSpPr>
            <a:spLocks noGrp="1"/>
          </p:cNvSpPr>
          <p:nvPr>
            <p:ph type="title"/>
          </p:nvPr>
        </p:nvSpPr>
        <p:spPr>
          <a:xfrm>
            <a:off x="524691" y="646603"/>
            <a:ext cx="10515600" cy="926840"/>
          </a:xfrm>
        </p:spPr>
        <p:txBody>
          <a:bodyPr/>
          <a:lstStyle/>
          <a:p>
            <a:r>
              <a:rPr lang="en-GB" dirty="0"/>
              <a:t>What is overfitting ? </a:t>
            </a:r>
          </a:p>
        </p:txBody>
      </p:sp>
      <p:pic>
        <p:nvPicPr>
          <p:cNvPr id="4" name="Picture 3">
            <a:extLst>
              <a:ext uri="{FF2B5EF4-FFF2-40B4-BE49-F238E27FC236}">
                <a16:creationId xmlns:a16="http://schemas.microsoft.com/office/drawing/2014/main" id="{48254E95-4CC8-1C56-BBCC-53816D6A9E72}"/>
              </a:ext>
            </a:extLst>
          </p:cNvPr>
          <p:cNvPicPr>
            <a:picLocks noChangeAspect="1"/>
          </p:cNvPicPr>
          <p:nvPr/>
        </p:nvPicPr>
        <p:blipFill rotWithShape="1">
          <a:blip r:embed="rId3"/>
          <a:srcRect l="624" t="2118" r="-430" b="-1334"/>
          <a:stretch/>
        </p:blipFill>
        <p:spPr>
          <a:xfrm>
            <a:off x="2757965" y="1573443"/>
            <a:ext cx="6240261" cy="4914762"/>
          </a:xfrm>
          <a:prstGeom prst="rect">
            <a:avLst/>
          </a:prstGeom>
        </p:spPr>
      </p:pic>
    </p:spTree>
    <p:extLst>
      <p:ext uri="{BB962C8B-B14F-4D97-AF65-F5344CB8AC3E}">
        <p14:creationId xmlns:p14="http://schemas.microsoft.com/office/powerpoint/2010/main" val="239259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Preventing overfitting</a:t>
            </a:r>
          </a:p>
        </p:txBody>
      </p:sp>
      <p:sp>
        <p:nvSpPr>
          <p:cNvPr id="9" name="TextBox 8">
            <a:extLst>
              <a:ext uri="{FF2B5EF4-FFF2-40B4-BE49-F238E27FC236}">
                <a16:creationId xmlns:a16="http://schemas.microsoft.com/office/drawing/2014/main" id="{304D0DB3-9F9A-15F3-FD7D-4BC583295539}"/>
              </a:ext>
            </a:extLst>
          </p:cNvPr>
          <p:cNvSpPr txBox="1"/>
          <p:nvPr/>
        </p:nvSpPr>
        <p:spPr>
          <a:xfrm>
            <a:off x="693364" y="1570135"/>
            <a:ext cx="9808029" cy="3370153"/>
          </a:xfrm>
          <a:prstGeom prst="rect">
            <a:avLst/>
          </a:prstGeom>
          <a:noFill/>
        </p:spPr>
        <p:txBody>
          <a:bodyPr wrap="square">
            <a:spAutoFit/>
          </a:bodyPr>
          <a:lstStyle/>
          <a:p>
            <a:pPr>
              <a:lnSpc>
                <a:spcPct val="150000"/>
              </a:lnSpc>
            </a:pPr>
            <a:r>
              <a:rPr lang="en-GB" dirty="0"/>
              <a:t>-  Ideally more data</a:t>
            </a:r>
          </a:p>
          <a:p>
            <a:pPr>
              <a:lnSpc>
                <a:spcPct val="150000"/>
              </a:lnSpc>
            </a:pPr>
            <a:r>
              <a:rPr lang="en-GB" dirty="0"/>
              <a:t>- Changes in the  model architecture </a:t>
            </a:r>
          </a:p>
          <a:p>
            <a:pPr>
              <a:lnSpc>
                <a:spcPct val="150000"/>
              </a:lnSpc>
            </a:pPr>
            <a:r>
              <a:rPr lang="en-GB" dirty="0"/>
              <a:t>(number of layers/features/implicit encoding, etc)</a:t>
            </a:r>
          </a:p>
          <a:p>
            <a:pPr>
              <a:lnSpc>
                <a:spcPct val="150000"/>
              </a:lnSpc>
            </a:pPr>
            <a:r>
              <a:rPr lang="en-GB" dirty="0"/>
              <a:t>- Data pre-processing/normalization</a:t>
            </a:r>
          </a:p>
          <a:p>
            <a:pPr>
              <a:lnSpc>
                <a:spcPct val="150000"/>
              </a:lnSpc>
            </a:pPr>
            <a:r>
              <a:rPr lang="en-GB" dirty="0"/>
              <a:t>- Early stopping</a:t>
            </a:r>
          </a:p>
          <a:p>
            <a:pPr>
              <a:lnSpc>
                <a:spcPct val="150000"/>
              </a:lnSpc>
            </a:pPr>
            <a:r>
              <a:rPr lang="en-GB" dirty="0"/>
              <a:t>- Drop out</a:t>
            </a:r>
          </a:p>
          <a:p>
            <a:pPr>
              <a:lnSpc>
                <a:spcPct val="150000"/>
              </a:lnSpc>
            </a:pPr>
            <a:r>
              <a:rPr lang="en-GB" dirty="0"/>
              <a:t>- Regularization </a:t>
            </a:r>
          </a:p>
          <a:p>
            <a:pPr>
              <a:lnSpc>
                <a:spcPct val="150000"/>
              </a:lnSpc>
            </a:pPr>
            <a:r>
              <a:rPr lang="en-GB" dirty="0"/>
              <a:t>- Data augmentation</a:t>
            </a:r>
          </a:p>
        </p:txBody>
      </p:sp>
      <p:pic>
        <p:nvPicPr>
          <p:cNvPr id="17" name="Picture 16">
            <a:extLst>
              <a:ext uri="{FF2B5EF4-FFF2-40B4-BE49-F238E27FC236}">
                <a16:creationId xmlns:a16="http://schemas.microsoft.com/office/drawing/2014/main" id="{27D9C505-B1F0-79BC-CE94-71A8DC733DE0}"/>
              </a:ext>
            </a:extLst>
          </p:cNvPr>
          <p:cNvPicPr>
            <a:picLocks noChangeAspect="1"/>
          </p:cNvPicPr>
          <p:nvPr/>
        </p:nvPicPr>
        <p:blipFill>
          <a:blip r:embed="rId3"/>
          <a:stretch>
            <a:fillRect/>
          </a:stretch>
        </p:blipFill>
        <p:spPr>
          <a:xfrm>
            <a:off x="8232565" y="1330164"/>
            <a:ext cx="2413663" cy="2098836"/>
          </a:xfrm>
          <a:prstGeom prst="rect">
            <a:avLst/>
          </a:prstGeom>
        </p:spPr>
      </p:pic>
      <p:grpSp>
        <p:nvGrpSpPr>
          <p:cNvPr id="2" name="Group 1">
            <a:extLst>
              <a:ext uri="{FF2B5EF4-FFF2-40B4-BE49-F238E27FC236}">
                <a16:creationId xmlns:a16="http://schemas.microsoft.com/office/drawing/2014/main" id="{DE8FC908-6BAD-CD57-05C9-C9E6760D7C15}"/>
              </a:ext>
            </a:extLst>
          </p:cNvPr>
          <p:cNvGrpSpPr/>
          <p:nvPr/>
        </p:nvGrpSpPr>
        <p:grpSpPr>
          <a:xfrm>
            <a:off x="1345555" y="4942797"/>
            <a:ext cx="5018288" cy="1741154"/>
            <a:chOff x="3827498" y="4995049"/>
            <a:chExt cx="5018288" cy="1741154"/>
          </a:xfrm>
        </p:grpSpPr>
        <p:pic>
          <p:nvPicPr>
            <p:cNvPr id="18" name="Picture 17">
              <a:extLst>
                <a:ext uri="{FF2B5EF4-FFF2-40B4-BE49-F238E27FC236}">
                  <a16:creationId xmlns:a16="http://schemas.microsoft.com/office/drawing/2014/main" id="{6CED7B92-DA5A-0AB4-0427-B3B6668D5F2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19" name="Rectangle: Rounded Corners 18">
              <a:extLst>
                <a:ext uri="{FF2B5EF4-FFF2-40B4-BE49-F238E27FC236}">
                  <a16:creationId xmlns:a16="http://schemas.microsoft.com/office/drawing/2014/main" id="{66CF651E-6487-D60D-5AAC-4EA360F4AA0B}"/>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0" name="Picture 19">
              <a:extLst>
                <a:ext uri="{FF2B5EF4-FFF2-40B4-BE49-F238E27FC236}">
                  <a16:creationId xmlns:a16="http://schemas.microsoft.com/office/drawing/2014/main" id="{066DF438-4664-FEFD-F82F-E5533CD6A10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21" name="Rectangle: Rounded Corners 20">
              <a:extLst>
                <a:ext uri="{FF2B5EF4-FFF2-40B4-BE49-F238E27FC236}">
                  <a16:creationId xmlns:a16="http://schemas.microsoft.com/office/drawing/2014/main" id="{6E828920-FA45-C2E5-698B-1175ED35AC43}"/>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2" name="Picture 21">
              <a:extLst>
                <a:ext uri="{FF2B5EF4-FFF2-40B4-BE49-F238E27FC236}">
                  <a16:creationId xmlns:a16="http://schemas.microsoft.com/office/drawing/2014/main" id="{C3E7B909-9359-9DB4-1A8C-B526DBE0B3F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9198344" flipV="1">
              <a:off x="7539495" y="5052029"/>
              <a:ext cx="1108542" cy="1108542"/>
            </a:xfrm>
            <a:prstGeom prst="rect">
              <a:avLst/>
            </a:prstGeom>
          </p:spPr>
        </p:pic>
        <p:sp>
          <p:nvSpPr>
            <p:cNvPr id="23" name="Rectangle: Rounded Corners 22">
              <a:extLst>
                <a:ext uri="{FF2B5EF4-FFF2-40B4-BE49-F238E27FC236}">
                  <a16:creationId xmlns:a16="http://schemas.microsoft.com/office/drawing/2014/main" id="{07F6BA8D-4D10-3B61-9A66-B7EE51A676CF}"/>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pic>
        <p:nvPicPr>
          <p:cNvPr id="8" name="Picture 7">
            <a:extLst>
              <a:ext uri="{FF2B5EF4-FFF2-40B4-BE49-F238E27FC236}">
                <a16:creationId xmlns:a16="http://schemas.microsoft.com/office/drawing/2014/main" id="{3CFB9D0A-0C10-C722-A4FB-D9BE01E16750}"/>
              </a:ext>
            </a:extLst>
          </p:cNvPr>
          <p:cNvPicPr>
            <a:picLocks noChangeAspect="1"/>
          </p:cNvPicPr>
          <p:nvPr/>
        </p:nvPicPr>
        <p:blipFill rotWithShape="1">
          <a:blip r:embed="rId6"/>
          <a:srcRect r="6621"/>
          <a:stretch/>
        </p:blipFill>
        <p:spPr>
          <a:xfrm>
            <a:off x="8462159" y="4265011"/>
            <a:ext cx="1569257" cy="2031325"/>
          </a:xfrm>
          <a:prstGeom prst="rect">
            <a:avLst/>
          </a:prstGeom>
        </p:spPr>
      </p:pic>
    </p:spTree>
    <p:extLst>
      <p:ext uri="{BB962C8B-B14F-4D97-AF65-F5344CB8AC3E}">
        <p14:creationId xmlns:p14="http://schemas.microsoft.com/office/powerpoint/2010/main" val="246285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29310" y="530855"/>
            <a:ext cx="4558938" cy="926840"/>
          </a:xfrm>
        </p:spPr>
        <p:txBody>
          <a:bodyPr/>
          <a:lstStyle/>
          <a:p>
            <a:r>
              <a:rPr lang="en-GB" dirty="0"/>
              <a:t>Data Normalization</a:t>
            </a:r>
          </a:p>
        </p:txBody>
      </p:sp>
      <p:grpSp>
        <p:nvGrpSpPr>
          <p:cNvPr id="156" name="Group 155">
            <a:extLst>
              <a:ext uri="{FF2B5EF4-FFF2-40B4-BE49-F238E27FC236}">
                <a16:creationId xmlns:a16="http://schemas.microsoft.com/office/drawing/2014/main" id="{2BAEC85D-5C1D-3769-8F80-9D9BF17A57BD}"/>
              </a:ext>
            </a:extLst>
          </p:cNvPr>
          <p:cNvGrpSpPr/>
          <p:nvPr/>
        </p:nvGrpSpPr>
        <p:grpSpPr>
          <a:xfrm>
            <a:off x="432070" y="1887313"/>
            <a:ext cx="4333008" cy="4748825"/>
            <a:chOff x="6451848" y="888274"/>
            <a:chExt cx="5323611" cy="5834491"/>
          </a:xfrm>
        </p:grpSpPr>
        <p:grpSp>
          <p:nvGrpSpPr>
            <p:cNvPr id="144" name="Group 143">
              <a:extLst>
                <a:ext uri="{FF2B5EF4-FFF2-40B4-BE49-F238E27FC236}">
                  <a16:creationId xmlns:a16="http://schemas.microsoft.com/office/drawing/2014/main" id="{BC737946-E9DE-D52C-9E35-D475F1E6757D}"/>
                </a:ext>
              </a:extLst>
            </p:cNvPr>
            <p:cNvGrpSpPr/>
            <p:nvPr/>
          </p:nvGrpSpPr>
          <p:grpSpPr>
            <a:xfrm>
              <a:off x="7788404" y="4311812"/>
              <a:ext cx="3211915" cy="1922785"/>
              <a:chOff x="7199804" y="3918491"/>
              <a:chExt cx="4005940" cy="2398121"/>
            </a:xfrm>
          </p:grpSpPr>
          <p:sp>
            <p:nvSpPr>
              <p:cNvPr id="3" name="Oval 2">
                <a:extLst>
                  <a:ext uri="{FF2B5EF4-FFF2-40B4-BE49-F238E27FC236}">
                    <a16:creationId xmlns:a16="http://schemas.microsoft.com/office/drawing/2014/main" id="{5E8AC0D3-953B-47B7-0CFA-894E2099CB90}"/>
                  </a:ext>
                </a:extLst>
              </p:cNvPr>
              <p:cNvSpPr/>
              <p:nvPr/>
            </p:nvSpPr>
            <p:spPr>
              <a:xfrm>
                <a:off x="9259379" y="4832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8D039B5D-4690-5A89-8111-33206BB5723C}"/>
                  </a:ext>
                </a:extLst>
              </p:cNvPr>
              <p:cNvSpPr/>
              <p:nvPr/>
            </p:nvSpPr>
            <p:spPr>
              <a:xfrm>
                <a:off x="9564179" y="5137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EEFF2EBF-17F0-0F1B-5622-AD1B4AE65D10}"/>
                  </a:ext>
                </a:extLst>
              </p:cNvPr>
              <p:cNvSpPr/>
              <p:nvPr/>
            </p:nvSpPr>
            <p:spPr>
              <a:xfrm>
                <a:off x="9716579" y="5290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BD857FD-87BC-2254-2018-3508C6269787}"/>
                  </a:ext>
                </a:extLst>
              </p:cNvPr>
              <p:cNvSpPr/>
              <p:nvPr/>
            </p:nvSpPr>
            <p:spPr>
              <a:xfrm>
                <a:off x="9868979" y="5442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295D772-14EF-5CE0-92BE-57C9F89E2540}"/>
                  </a:ext>
                </a:extLst>
              </p:cNvPr>
              <p:cNvSpPr/>
              <p:nvPr/>
            </p:nvSpPr>
            <p:spPr>
              <a:xfrm>
                <a:off x="10021379" y="5594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B76E5A8-7C18-14BF-33B2-ECD7CD55CBF9}"/>
                  </a:ext>
                </a:extLst>
              </p:cNvPr>
              <p:cNvSpPr/>
              <p:nvPr/>
            </p:nvSpPr>
            <p:spPr>
              <a:xfrm>
                <a:off x="10173779" y="57472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1095993-B3AA-B952-54D6-BC12E9186C68}"/>
                  </a:ext>
                </a:extLst>
              </p:cNvPr>
              <p:cNvSpPr/>
              <p:nvPr/>
            </p:nvSpPr>
            <p:spPr>
              <a:xfrm>
                <a:off x="10326179" y="5899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70BB1DC-F04A-CA81-B2F3-E7302BE37A12}"/>
                  </a:ext>
                </a:extLst>
              </p:cNvPr>
              <p:cNvSpPr/>
              <p:nvPr/>
            </p:nvSpPr>
            <p:spPr>
              <a:xfrm>
                <a:off x="10478579" y="6052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E0E3B9E0-6617-D3AA-43DC-50E75236F6EF}"/>
                  </a:ext>
                </a:extLst>
              </p:cNvPr>
              <p:cNvSpPr/>
              <p:nvPr/>
            </p:nvSpPr>
            <p:spPr>
              <a:xfrm>
                <a:off x="10630979" y="6204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A2737A29-0219-EEA0-2090-18967468A2F7}"/>
                  </a:ext>
                </a:extLst>
              </p:cNvPr>
              <p:cNvSpPr/>
              <p:nvPr/>
            </p:nvSpPr>
            <p:spPr>
              <a:xfrm>
                <a:off x="9089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1DA218B2-7001-023A-93CC-A7D2BD62AF05}"/>
                  </a:ext>
                </a:extLst>
              </p:cNvPr>
              <p:cNvSpPr/>
              <p:nvPr/>
            </p:nvSpPr>
            <p:spPr>
              <a:xfrm>
                <a:off x="9241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ECDB02B-6BFF-F713-2DE3-D6B407B7E992}"/>
                  </a:ext>
                </a:extLst>
              </p:cNvPr>
              <p:cNvSpPr/>
              <p:nvPr/>
            </p:nvSpPr>
            <p:spPr>
              <a:xfrm>
                <a:off x="9394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795628A-AD23-81AD-DDCE-531F15C88974}"/>
                  </a:ext>
                </a:extLst>
              </p:cNvPr>
              <p:cNvSpPr/>
              <p:nvPr/>
            </p:nvSpPr>
            <p:spPr>
              <a:xfrm>
                <a:off x="9546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5179099-96AF-BE3A-2B5F-720CA81A2A6B}"/>
                  </a:ext>
                </a:extLst>
              </p:cNvPr>
              <p:cNvSpPr/>
              <p:nvPr/>
            </p:nvSpPr>
            <p:spPr>
              <a:xfrm>
                <a:off x="9699162" y="56177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5EF5748-3E7B-994F-4470-6BCC97472475}"/>
                  </a:ext>
                </a:extLst>
              </p:cNvPr>
              <p:cNvSpPr/>
              <p:nvPr/>
            </p:nvSpPr>
            <p:spPr>
              <a:xfrm>
                <a:off x="9851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20EDA75-495D-AD87-14F2-8E9F611EC9A3}"/>
                  </a:ext>
                </a:extLst>
              </p:cNvPr>
              <p:cNvSpPr/>
              <p:nvPr/>
            </p:nvSpPr>
            <p:spPr>
              <a:xfrm>
                <a:off x="10003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3B6278DF-D265-5D4B-3627-85EF27B22B6A}"/>
                  </a:ext>
                </a:extLst>
              </p:cNvPr>
              <p:cNvSpPr/>
              <p:nvPr/>
            </p:nvSpPr>
            <p:spPr>
              <a:xfrm>
                <a:off x="10156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874DDB5-C42C-D42F-55C2-37C24544E194}"/>
                  </a:ext>
                </a:extLst>
              </p:cNvPr>
              <p:cNvSpPr/>
              <p:nvPr/>
            </p:nvSpPr>
            <p:spPr>
              <a:xfrm>
                <a:off x="10308762" y="6227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6F3F2917-3160-8119-F8E7-2160B4F3F256}"/>
                  </a:ext>
                </a:extLst>
              </p:cNvPr>
              <p:cNvSpPr/>
              <p:nvPr/>
            </p:nvSpPr>
            <p:spPr>
              <a:xfrm>
                <a:off x="9851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525FE549-8471-6D8C-4F4A-855A36D31EF4}"/>
                  </a:ext>
                </a:extLst>
              </p:cNvPr>
              <p:cNvSpPr/>
              <p:nvPr/>
            </p:nvSpPr>
            <p:spPr>
              <a:xfrm>
                <a:off x="10003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76CBF181-ED18-D22C-B081-91F8AD2A7343}"/>
                  </a:ext>
                </a:extLst>
              </p:cNvPr>
              <p:cNvSpPr/>
              <p:nvPr/>
            </p:nvSpPr>
            <p:spPr>
              <a:xfrm>
                <a:off x="10156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D4F44DB-AA45-6CF2-0C71-FEE9CE425D6B}"/>
                  </a:ext>
                </a:extLst>
              </p:cNvPr>
              <p:cNvSpPr/>
              <p:nvPr/>
            </p:nvSpPr>
            <p:spPr>
              <a:xfrm>
                <a:off x="10308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A0991A19-47C0-9F1F-BF4C-F1AD9F21278E}"/>
                  </a:ext>
                </a:extLst>
              </p:cNvPr>
              <p:cNvSpPr/>
              <p:nvPr/>
            </p:nvSpPr>
            <p:spPr>
              <a:xfrm>
                <a:off x="10613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53164277-1522-5B47-457F-F752DCC6B176}"/>
                  </a:ext>
                </a:extLst>
              </p:cNvPr>
              <p:cNvSpPr/>
              <p:nvPr/>
            </p:nvSpPr>
            <p:spPr>
              <a:xfrm>
                <a:off x="10765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A85C599-2B6F-AF2C-AF9A-48C5D0022ABF}"/>
                  </a:ext>
                </a:extLst>
              </p:cNvPr>
              <p:cNvSpPr/>
              <p:nvPr/>
            </p:nvSpPr>
            <p:spPr>
              <a:xfrm>
                <a:off x="10918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6ABE9526-2D0B-F24C-005C-97748FCD310F}"/>
                  </a:ext>
                </a:extLst>
              </p:cNvPr>
              <p:cNvSpPr/>
              <p:nvPr/>
            </p:nvSpPr>
            <p:spPr>
              <a:xfrm>
                <a:off x="10199903" y="4939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55B994-1F6A-814C-2EFB-256B501FD105}"/>
                  </a:ext>
                </a:extLst>
              </p:cNvPr>
              <p:cNvSpPr/>
              <p:nvPr/>
            </p:nvSpPr>
            <p:spPr>
              <a:xfrm>
                <a:off x="10352303" y="5091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2FBE23DF-1E84-D627-75FC-3E526ABA559A}"/>
                  </a:ext>
                </a:extLst>
              </p:cNvPr>
              <p:cNvSpPr/>
              <p:nvPr/>
            </p:nvSpPr>
            <p:spPr>
              <a:xfrm>
                <a:off x="10961903" y="5701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D62074FE-058F-3801-D276-1895267B3680}"/>
                  </a:ext>
                </a:extLst>
              </p:cNvPr>
              <p:cNvSpPr/>
              <p:nvPr/>
            </p:nvSpPr>
            <p:spPr>
              <a:xfrm>
                <a:off x="11114303" y="5853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3A8BE575-C6CF-88D3-3E58-5EF28A6C6C64}"/>
                  </a:ext>
                </a:extLst>
              </p:cNvPr>
              <p:cNvSpPr/>
              <p:nvPr/>
            </p:nvSpPr>
            <p:spPr>
              <a:xfrm>
                <a:off x="7657006" y="39184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4C2641F7-C756-21B9-DADE-51EE595196A8}"/>
                  </a:ext>
                </a:extLst>
              </p:cNvPr>
              <p:cNvSpPr/>
              <p:nvPr/>
            </p:nvSpPr>
            <p:spPr>
              <a:xfrm>
                <a:off x="7809406" y="4070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67B3283C-200C-8F6E-69DE-5C7C751B979B}"/>
                  </a:ext>
                </a:extLst>
              </p:cNvPr>
              <p:cNvSpPr/>
              <p:nvPr/>
            </p:nvSpPr>
            <p:spPr>
              <a:xfrm>
                <a:off x="7961806" y="4223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8729C11A-9C41-2304-B300-209F2FF974EF}"/>
                  </a:ext>
                </a:extLst>
              </p:cNvPr>
              <p:cNvSpPr/>
              <p:nvPr/>
            </p:nvSpPr>
            <p:spPr>
              <a:xfrm>
                <a:off x="8114206" y="43756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2468DC96-6C84-045D-9E69-0CAE9F4233E8}"/>
                  </a:ext>
                </a:extLst>
              </p:cNvPr>
              <p:cNvSpPr/>
              <p:nvPr/>
            </p:nvSpPr>
            <p:spPr>
              <a:xfrm>
                <a:off x="8571406" y="4832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D93AA2F1-E0E2-B632-F003-C9E82705D8A9}"/>
                  </a:ext>
                </a:extLst>
              </p:cNvPr>
              <p:cNvSpPr/>
              <p:nvPr/>
            </p:nvSpPr>
            <p:spPr>
              <a:xfrm>
                <a:off x="8723806" y="4985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304C7A9D-BE28-F776-1E98-C3A66D63A2D1}"/>
                  </a:ext>
                </a:extLst>
              </p:cNvPr>
              <p:cNvSpPr/>
              <p:nvPr/>
            </p:nvSpPr>
            <p:spPr>
              <a:xfrm>
                <a:off x="8602974" y="42486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9AD9D7E9-BBFF-8D58-842D-175773E72C6C}"/>
                  </a:ext>
                </a:extLst>
              </p:cNvPr>
              <p:cNvSpPr/>
              <p:nvPr/>
            </p:nvSpPr>
            <p:spPr>
              <a:xfrm>
                <a:off x="8755374" y="44010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F944DB3-D8DD-647F-4ED9-3A891F4E6ED3}"/>
                  </a:ext>
                </a:extLst>
              </p:cNvPr>
              <p:cNvSpPr/>
              <p:nvPr/>
            </p:nvSpPr>
            <p:spPr>
              <a:xfrm>
                <a:off x="7458886" y="41229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73CDB0E6-7044-C785-BC0E-36DB7D936D88}"/>
                  </a:ext>
                </a:extLst>
              </p:cNvPr>
              <p:cNvSpPr/>
              <p:nvPr/>
            </p:nvSpPr>
            <p:spPr>
              <a:xfrm>
                <a:off x="7763686" y="4427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237062A8-04BA-2010-E635-D5DFD2FF8FB0}"/>
                  </a:ext>
                </a:extLst>
              </p:cNvPr>
              <p:cNvSpPr/>
              <p:nvPr/>
            </p:nvSpPr>
            <p:spPr>
              <a:xfrm>
                <a:off x="7916086" y="45801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39ECC1A2-CE9E-0093-0371-3C03ACEED414}"/>
                  </a:ext>
                </a:extLst>
              </p:cNvPr>
              <p:cNvSpPr/>
              <p:nvPr/>
            </p:nvSpPr>
            <p:spPr>
              <a:xfrm>
                <a:off x="8373286" y="50373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2258682E-131D-358E-6AAF-3E10E288071E}"/>
                  </a:ext>
                </a:extLst>
              </p:cNvPr>
              <p:cNvSpPr/>
              <p:nvPr/>
            </p:nvSpPr>
            <p:spPr>
              <a:xfrm>
                <a:off x="8525686" y="5189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17844C5-B2C7-7CC7-BDC4-E539B332FAF0}"/>
                  </a:ext>
                </a:extLst>
              </p:cNvPr>
              <p:cNvSpPr/>
              <p:nvPr/>
            </p:nvSpPr>
            <p:spPr>
              <a:xfrm>
                <a:off x="8404854" y="44531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071139C7-CF72-6199-D8A2-41DC2CA14393}"/>
                  </a:ext>
                </a:extLst>
              </p:cNvPr>
              <p:cNvSpPr/>
              <p:nvPr/>
            </p:nvSpPr>
            <p:spPr>
              <a:xfrm>
                <a:off x="8557254" y="46055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7F886F8-2A5F-E407-2BE2-6018F1C623AA}"/>
                  </a:ext>
                </a:extLst>
              </p:cNvPr>
              <p:cNvSpPr/>
              <p:nvPr/>
            </p:nvSpPr>
            <p:spPr>
              <a:xfrm>
                <a:off x="7504605" y="4650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9FD61E2F-D5D8-862D-E81E-F9EC1C7C0015}"/>
                  </a:ext>
                </a:extLst>
              </p:cNvPr>
              <p:cNvSpPr/>
              <p:nvPr/>
            </p:nvSpPr>
            <p:spPr>
              <a:xfrm>
                <a:off x="7657005" y="4802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DE47E4A1-26E3-836C-0A56-6E16C8F48B00}"/>
                  </a:ext>
                </a:extLst>
              </p:cNvPr>
              <p:cNvSpPr/>
              <p:nvPr/>
            </p:nvSpPr>
            <p:spPr>
              <a:xfrm>
                <a:off x="7809405" y="49548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1ED7238-F783-6687-EC25-B4CE4405F6B0}"/>
                  </a:ext>
                </a:extLst>
              </p:cNvPr>
              <p:cNvSpPr/>
              <p:nvPr/>
            </p:nvSpPr>
            <p:spPr>
              <a:xfrm>
                <a:off x="7961805" y="51072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404BEA2B-9D67-21BD-EA88-C2D527F0F322}"/>
                  </a:ext>
                </a:extLst>
              </p:cNvPr>
              <p:cNvSpPr/>
              <p:nvPr/>
            </p:nvSpPr>
            <p:spPr>
              <a:xfrm>
                <a:off x="8114205" y="52596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2D117B21-573F-A3D7-BB2B-D5FA3FCE8951}"/>
                  </a:ext>
                </a:extLst>
              </p:cNvPr>
              <p:cNvSpPr/>
              <p:nvPr/>
            </p:nvSpPr>
            <p:spPr>
              <a:xfrm>
                <a:off x="8266605" y="5412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BE18E111-F65B-B78C-F70B-9E9C6A56347C}"/>
                  </a:ext>
                </a:extLst>
              </p:cNvPr>
              <p:cNvSpPr/>
              <p:nvPr/>
            </p:nvSpPr>
            <p:spPr>
              <a:xfrm>
                <a:off x="8419005" y="5564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84E2A0C7-DB95-2FED-0126-AE7C2962594A}"/>
                  </a:ext>
                </a:extLst>
              </p:cNvPr>
              <p:cNvSpPr/>
              <p:nvPr/>
            </p:nvSpPr>
            <p:spPr>
              <a:xfrm>
                <a:off x="7199804" y="52172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D48B5EA1-A761-1153-8544-ABFE76C6DB02}"/>
                  </a:ext>
                </a:extLst>
              </p:cNvPr>
              <p:cNvSpPr/>
              <p:nvPr/>
            </p:nvSpPr>
            <p:spPr>
              <a:xfrm>
                <a:off x="7352204" y="53696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3A081A0D-6AA6-EB62-2E64-2B59215C0935}"/>
                  </a:ext>
                </a:extLst>
              </p:cNvPr>
              <p:cNvSpPr/>
              <p:nvPr/>
            </p:nvSpPr>
            <p:spPr>
              <a:xfrm>
                <a:off x="7504604" y="55220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00439E1B-5376-5199-F22B-E1CF2282E579}"/>
                  </a:ext>
                </a:extLst>
              </p:cNvPr>
              <p:cNvSpPr/>
              <p:nvPr/>
            </p:nvSpPr>
            <p:spPr>
              <a:xfrm>
                <a:off x="7458885" y="50069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C715B65-DB9F-78F2-7E00-4E9C6C0C9A84}"/>
                  </a:ext>
                </a:extLst>
              </p:cNvPr>
              <p:cNvSpPr/>
              <p:nvPr/>
            </p:nvSpPr>
            <p:spPr>
              <a:xfrm>
                <a:off x="7611285" y="51593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4015B791-B6EB-E087-8EE9-99FFE89BB467}"/>
                  </a:ext>
                </a:extLst>
              </p:cNvPr>
              <p:cNvSpPr/>
              <p:nvPr/>
            </p:nvSpPr>
            <p:spPr>
              <a:xfrm>
                <a:off x="7763685" y="53117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F590BB82-046E-3F52-DD48-E50C8BD92FB3}"/>
                  </a:ext>
                </a:extLst>
              </p:cNvPr>
              <p:cNvSpPr/>
              <p:nvPr/>
            </p:nvSpPr>
            <p:spPr>
              <a:xfrm>
                <a:off x="7916085" y="54641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BD45ECD4-E86F-41B1-84BF-CF9A2E37287F}"/>
                  </a:ext>
                </a:extLst>
              </p:cNvPr>
              <p:cNvSpPr/>
              <p:nvPr/>
            </p:nvSpPr>
            <p:spPr>
              <a:xfrm>
                <a:off x="8068485" y="56165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a:extLst>
                <a:ext uri="{FF2B5EF4-FFF2-40B4-BE49-F238E27FC236}">
                  <a16:creationId xmlns:a16="http://schemas.microsoft.com/office/drawing/2014/main" id="{21E903F0-248D-9421-C56E-90A8807BEC0E}"/>
                </a:ext>
              </a:extLst>
            </p:cNvPr>
            <p:cNvGrpSpPr/>
            <p:nvPr/>
          </p:nvGrpSpPr>
          <p:grpSpPr>
            <a:xfrm>
              <a:off x="8472683" y="1356558"/>
              <a:ext cx="1838335" cy="2183916"/>
              <a:chOff x="8068481" y="1093708"/>
              <a:chExt cx="2165170" cy="2572191"/>
            </a:xfrm>
          </p:grpSpPr>
          <p:sp>
            <p:nvSpPr>
              <p:cNvPr id="85" name="Oval 84">
                <a:extLst>
                  <a:ext uri="{FF2B5EF4-FFF2-40B4-BE49-F238E27FC236}">
                    <a16:creationId xmlns:a16="http://schemas.microsoft.com/office/drawing/2014/main" id="{3A7406FA-6BEC-1206-4415-8652A5C030FE}"/>
                  </a:ext>
                </a:extLst>
              </p:cNvPr>
              <p:cNvSpPr/>
              <p:nvPr/>
            </p:nvSpPr>
            <p:spPr>
              <a:xfrm>
                <a:off x="8238298" y="2182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55D0082E-238F-0C8C-8397-5ABC42F72279}"/>
                  </a:ext>
                </a:extLst>
              </p:cNvPr>
              <p:cNvSpPr/>
              <p:nvPr/>
            </p:nvSpPr>
            <p:spPr>
              <a:xfrm>
                <a:off x="8543098" y="2486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D67456DB-D33E-AADD-2B1F-9BD3EF45A24D}"/>
                  </a:ext>
                </a:extLst>
              </p:cNvPr>
              <p:cNvSpPr/>
              <p:nvPr/>
            </p:nvSpPr>
            <p:spPr>
              <a:xfrm>
                <a:off x="8695498" y="2639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AC1EC029-B2B3-0D5A-3E63-DB20AD1C34DB}"/>
                  </a:ext>
                </a:extLst>
              </p:cNvPr>
              <p:cNvSpPr/>
              <p:nvPr/>
            </p:nvSpPr>
            <p:spPr>
              <a:xfrm>
                <a:off x="8847898" y="2791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D0177BA-AE35-6FC4-C5AA-F51E404CCC6F}"/>
                  </a:ext>
                </a:extLst>
              </p:cNvPr>
              <p:cNvSpPr/>
              <p:nvPr/>
            </p:nvSpPr>
            <p:spPr>
              <a:xfrm>
                <a:off x="9000298" y="2944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7A8377C-143D-412A-80FD-59E650DC9779}"/>
                  </a:ext>
                </a:extLst>
              </p:cNvPr>
              <p:cNvSpPr/>
              <p:nvPr/>
            </p:nvSpPr>
            <p:spPr>
              <a:xfrm>
                <a:off x="9152698" y="30965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82C75215-EE80-8750-8A13-75BCE7989377}"/>
                  </a:ext>
                </a:extLst>
              </p:cNvPr>
              <p:cNvSpPr/>
              <p:nvPr/>
            </p:nvSpPr>
            <p:spPr>
              <a:xfrm>
                <a:off x="9305098" y="3248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66B6AC0C-96F9-0D3F-0167-5480B4E92E89}"/>
                  </a:ext>
                </a:extLst>
              </p:cNvPr>
              <p:cNvSpPr/>
              <p:nvPr/>
            </p:nvSpPr>
            <p:spPr>
              <a:xfrm>
                <a:off x="9457498" y="3401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999AAA85-9E7A-87C6-A0E4-89362B5623AF}"/>
                  </a:ext>
                </a:extLst>
              </p:cNvPr>
              <p:cNvSpPr/>
              <p:nvPr/>
            </p:nvSpPr>
            <p:spPr>
              <a:xfrm>
                <a:off x="9609898" y="3553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D69471A2-0D22-B940-47EA-AC670D642CF8}"/>
                  </a:ext>
                </a:extLst>
              </p:cNvPr>
              <p:cNvSpPr/>
              <p:nvPr/>
            </p:nvSpPr>
            <p:spPr>
              <a:xfrm>
                <a:off x="8068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B214F898-82E3-1BA6-0522-442BB2D19382}"/>
                  </a:ext>
                </a:extLst>
              </p:cNvPr>
              <p:cNvSpPr/>
              <p:nvPr/>
            </p:nvSpPr>
            <p:spPr>
              <a:xfrm>
                <a:off x="8220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F9344E46-4DFB-E540-04FE-CA000B6996F7}"/>
                  </a:ext>
                </a:extLst>
              </p:cNvPr>
              <p:cNvSpPr/>
              <p:nvPr/>
            </p:nvSpPr>
            <p:spPr>
              <a:xfrm>
                <a:off x="8373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7FEC22B0-7EC5-FE92-7DC3-CAA8E5C00269}"/>
                  </a:ext>
                </a:extLst>
              </p:cNvPr>
              <p:cNvSpPr/>
              <p:nvPr/>
            </p:nvSpPr>
            <p:spPr>
              <a:xfrm>
                <a:off x="8525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91F477D6-55B3-B4C5-7359-BC647255240E}"/>
                  </a:ext>
                </a:extLst>
              </p:cNvPr>
              <p:cNvSpPr/>
              <p:nvPr/>
            </p:nvSpPr>
            <p:spPr>
              <a:xfrm>
                <a:off x="8678081" y="29670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96254ADB-B619-D56B-5BB8-67C22711EE4A}"/>
                  </a:ext>
                </a:extLst>
              </p:cNvPr>
              <p:cNvSpPr/>
              <p:nvPr/>
            </p:nvSpPr>
            <p:spPr>
              <a:xfrm>
                <a:off x="8830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0298A0CE-97A0-97EC-4465-7E42B9600B26}"/>
                  </a:ext>
                </a:extLst>
              </p:cNvPr>
              <p:cNvSpPr/>
              <p:nvPr/>
            </p:nvSpPr>
            <p:spPr>
              <a:xfrm>
                <a:off x="8982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B40BE7CB-53C0-2CC6-4E30-A6BFFCFD285C}"/>
                  </a:ext>
                </a:extLst>
              </p:cNvPr>
              <p:cNvSpPr/>
              <p:nvPr/>
            </p:nvSpPr>
            <p:spPr>
              <a:xfrm>
                <a:off x="9135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2FDD4DF9-DA4B-88BA-09A7-032417EDE4B6}"/>
                  </a:ext>
                </a:extLst>
              </p:cNvPr>
              <p:cNvSpPr/>
              <p:nvPr/>
            </p:nvSpPr>
            <p:spPr>
              <a:xfrm>
                <a:off x="9287681" y="3576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E29E0358-BFA1-FCB6-9931-6270D1523C41}"/>
                  </a:ext>
                </a:extLst>
              </p:cNvPr>
              <p:cNvSpPr/>
              <p:nvPr/>
            </p:nvSpPr>
            <p:spPr>
              <a:xfrm>
                <a:off x="8830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33F2B56-D3CC-1647-CCBC-ECEA090D5C5C}"/>
                  </a:ext>
                </a:extLst>
              </p:cNvPr>
              <p:cNvSpPr/>
              <p:nvPr/>
            </p:nvSpPr>
            <p:spPr>
              <a:xfrm>
                <a:off x="8982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A85E47AB-13D6-504B-EB73-B09A2F2F00FD}"/>
                  </a:ext>
                </a:extLst>
              </p:cNvPr>
              <p:cNvSpPr/>
              <p:nvPr/>
            </p:nvSpPr>
            <p:spPr>
              <a:xfrm>
                <a:off x="9135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870F7144-3A79-944C-C749-811883FFC672}"/>
                  </a:ext>
                </a:extLst>
              </p:cNvPr>
              <p:cNvSpPr/>
              <p:nvPr/>
            </p:nvSpPr>
            <p:spPr>
              <a:xfrm>
                <a:off x="9287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B2B51712-A527-3615-AD2B-88214416C392}"/>
                  </a:ext>
                </a:extLst>
              </p:cNvPr>
              <p:cNvSpPr/>
              <p:nvPr/>
            </p:nvSpPr>
            <p:spPr>
              <a:xfrm>
                <a:off x="9592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C927407B-4DFB-7918-12B5-C0F4C19D9948}"/>
                  </a:ext>
                </a:extLst>
              </p:cNvPr>
              <p:cNvSpPr/>
              <p:nvPr/>
            </p:nvSpPr>
            <p:spPr>
              <a:xfrm>
                <a:off x="9744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AE5B918B-ECC0-AEBB-3150-8880E210D2F2}"/>
                  </a:ext>
                </a:extLst>
              </p:cNvPr>
              <p:cNvSpPr/>
              <p:nvPr/>
            </p:nvSpPr>
            <p:spPr>
              <a:xfrm>
                <a:off x="9897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C39CC116-39E3-8E4A-664A-9DF7A4DEC5F7}"/>
                  </a:ext>
                </a:extLst>
              </p:cNvPr>
              <p:cNvSpPr/>
              <p:nvPr/>
            </p:nvSpPr>
            <p:spPr>
              <a:xfrm>
                <a:off x="9178822" y="2288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C6B4E320-5801-0BB2-7CC5-758FF6EDD664}"/>
                  </a:ext>
                </a:extLst>
              </p:cNvPr>
              <p:cNvSpPr/>
              <p:nvPr/>
            </p:nvSpPr>
            <p:spPr>
              <a:xfrm>
                <a:off x="9331222" y="2441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9DA7FCDC-568A-1469-8897-79EC063F760C}"/>
                  </a:ext>
                </a:extLst>
              </p:cNvPr>
              <p:cNvSpPr/>
              <p:nvPr/>
            </p:nvSpPr>
            <p:spPr>
              <a:xfrm>
                <a:off x="9940822" y="3050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a16="http://schemas.microsoft.com/office/drawing/2014/main" id="{06B8EB1A-3C3B-3ABB-9BBD-5A8D07416C57}"/>
                  </a:ext>
                </a:extLst>
              </p:cNvPr>
              <p:cNvSpPr/>
              <p:nvPr/>
            </p:nvSpPr>
            <p:spPr>
              <a:xfrm>
                <a:off x="10093222" y="3203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D98C95E9-2D8F-C37D-28EA-8C4F0484CF64}"/>
                  </a:ext>
                </a:extLst>
              </p:cNvPr>
              <p:cNvSpPr/>
              <p:nvPr/>
            </p:nvSpPr>
            <p:spPr>
              <a:xfrm>
                <a:off x="9043842" y="10937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BD11F696-F051-FACE-E505-5708D9F648D7}"/>
                  </a:ext>
                </a:extLst>
              </p:cNvPr>
              <p:cNvSpPr/>
              <p:nvPr/>
            </p:nvSpPr>
            <p:spPr>
              <a:xfrm>
                <a:off x="9196242" y="1246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A352B1E7-EAB8-C350-43ED-7D391B8C4569}"/>
                  </a:ext>
                </a:extLst>
              </p:cNvPr>
              <p:cNvSpPr/>
              <p:nvPr/>
            </p:nvSpPr>
            <p:spPr>
              <a:xfrm>
                <a:off x="9348642" y="1398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A83A8AE7-3D30-1E86-8EB0-69A92771D8E4}"/>
                  </a:ext>
                </a:extLst>
              </p:cNvPr>
              <p:cNvSpPr/>
              <p:nvPr/>
            </p:nvSpPr>
            <p:spPr>
              <a:xfrm>
                <a:off x="9501042" y="15509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0CBAA6C3-9130-BE60-5287-066F3121B180}"/>
                  </a:ext>
                </a:extLst>
              </p:cNvPr>
              <p:cNvSpPr/>
              <p:nvPr/>
            </p:nvSpPr>
            <p:spPr>
              <a:xfrm>
                <a:off x="9958242" y="2008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D7A8D7B1-2B24-1EE6-288C-3DB4A1185F52}"/>
                  </a:ext>
                </a:extLst>
              </p:cNvPr>
              <p:cNvSpPr/>
              <p:nvPr/>
            </p:nvSpPr>
            <p:spPr>
              <a:xfrm>
                <a:off x="10110642" y="2160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10383A59-5DF3-11B2-FC76-EC72DF6EECFE}"/>
                  </a:ext>
                </a:extLst>
              </p:cNvPr>
              <p:cNvSpPr/>
              <p:nvPr/>
            </p:nvSpPr>
            <p:spPr>
              <a:xfrm>
                <a:off x="9989810" y="14239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A99C8FBA-3362-7E77-109B-5807ED98AD6F}"/>
                  </a:ext>
                </a:extLst>
              </p:cNvPr>
              <p:cNvSpPr/>
              <p:nvPr/>
            </p:nvSpPr>
            <p:spPr>
              <a:xfrm>
                <a:off x="10142210" y="15763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70099C6A-1B61-E33A-259E-82A12D15420C}"/>
                  </a:ext>
                </a:extLst>
              </p:cNvPr>
              <p:cNvSpPr/>
              <p:nvPr/>
            </p:nvSpPr>
            <p:spPr>
              <a:xfrm>
                <a:off x="8845722" y="12981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267B4047-A249-1091-0700-6B7CC13BC993}"/>
                  </a:ext>
                </a:extLst>
              </p:cNvPr>
              <p:cNvSpPr/>
              <p:nvPr/>
            </p:nvSpPr>
            <p:spPr>
              <a:xfrm>
                <a:off x="9150522" y="1602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B1D86A92-868D-D734-7FF1-4B70F17AD86A}"/>
                  </a:ext>
                </a:extLst>
              </p:cNvPr>
              <p:cNvSpPr/>
              <p:nvPr/>
            </p:nvSpPr>
            <p:spPr>
              <a:xfrm>
                <a:off x="9302922" y="17553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a:extLst>
                  <a:ext uri="{FF2B5EF4-FFF2-40B4-BE49-F238E27FC236}">
                    <a16:creationId xmlns:a16="http://schemas.microsoft.com/office/drawing/2014/main" id="{1C59845A-7EB0-A876-122D-D01478B99A6F}"/>
                  </a:ext>
                </a:extLst>
              </p:cNvPr>
              <p:cNvSpPr/>
              <p:nvPr/>
            </p:nvSpPr>
            <p:spPr>
              <a:xfrm>
                <a:off x="9760122" y="22125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7A1886D1-9674-3A79-AEE9-EA2691AA8947}"/>
                  </a:ext>
                </a:extLst>
              </p:cNvPr>
              <p:cNvSpPr/>
              <p:nvPr/>
            </p:nvSpPr>
            <p:spPr>
              <a:xfrm>
                <a:off x="9912522" y="2364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a:extLst>
                  <a:ext uri="{FF2B5EF4-FFF2-40B4-BE49-F238E27FC236}">
                    <a16:creationId xmlns:a16="http://schemas.microsoft.com/office/drawing/2014/main" id="{69907754-E052-9D04-3983-6BD3635FBD3D}"/>
                  </a:ext>
                </a:extLst>
              </p:cNvPr>
              <p:cNvSpPr/>
              <p:nvPr/>
            </p:nvSpPr>
            <p:spPr>
              <a:xfrm>
                <a:off x="9791690" y="16283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FBBC5A92-B045-2D67-9BEF-8E21E18F36B7}"/>
                  </a:ext>
                </a:extLst>
              </p:cNvPr>
              <p:cNvSpPr/>
              <p:nvPr/>
            </p:nvSpPr>
            <p:spPr>
              <a:xfrm>
                <a:off x="9944090" y="17807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a:extLst>
                  <a:ext uri="{FF2B5EF4-FFF2-40B4-BE49-F238E27FC236}">
                    <a16:creationId xmlns:a16="http://schemas.microsoft.com/office/drawing/2014/main" id="{6976DA88-E512-C392-7299-BF1D7A88ADA6}"/>
                  </a:ext>
                </a:extLst>
              </p:cNvPr>
              <p:cNvSpPr/>
              <p:nvPr/>
            </p:nvSpPr>
            <p:spPr>
              <a:xfrm>
                <a:off x="8891441" y="1825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A8AA8670-F985-9A8A-F790-CE51004A8E31}"/>
                  </a:ext>
                </a:extLst>
              </p:cNvPr>
              <p:cNvSpPr/>
              <p:nvPr/>
            </p:nvSpPr>
            <p:spPr>
              <a:xfrm>
                <a:off x="9043841" y="1977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A4646668-011D-2459-D451-5FBABC70B0C4}"/>
                  </a:ext>
                </a:extLst>
              </p:cNvPr>
              <p:cNvSpPr/>
              <p:nvPr/>
            </p:nvSpPr>
            <p:spPr>
              <a:xfrm>
                <a:off x="9196241" y="21301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D5145344-3720-A914-C31B-D599B60ABAB5}"/>
                  </a:ext>
                </a:extLst>
              </p:cNvPr>
              <p:cNvSpPr/>
              <p:nvPr/>
            </p:nvSpPr>
            <p:spPr>
              <a:xfrm>
                <a:off x="9348641" y="22825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5AC6F7E7-F0BC-C966-C2DA-7F855B3ACAFC}"/>
                  </a:ext>
                </a:extLst>
              </p:cNvPr>
              <p:cNvSpPr/>
              <p:nvPr/>
            </p:nvSpPr>
            <p:spPr>
              <a:xfrm>
                <a:off x="9501041" y="24349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a:extLst>
                  <a:ext uri="{FF2B5EF4-FFF2-40B4-BE49-F238E27FC236}">
                    <a16:creationId xmlns:a16="http://schemas.microsoft.com/office/drawing/2014/main" id="{4EA55AD2-7EAA-73EF-0558-6A4DDD9A66D6}"/>
                  </a:ext>
                </a:extLst>
              </p:cNvPr>
              <p:cNvSpPr/>
              <p:nvPr/>
            </p:nvSpPr>
            <p:spPr>
              <a:xfrm>
                <a:off x="9653441" y="2587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813D5D9D-0C85-D065-189D-FA62700A3E51}"/>
                  </a:ext>
                </a:extLst>
              </p:cNvPr>
              <p:cNvSpPr/>
              <p:nvPr/>
            </p:nvSpPr>
            <p:spPr>
              <a:xfrm>
                <a:off x="9805841" y="2739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8A1E45D3-9341-CC3E-43E5-3BA16DD1E419}"/>
                  </a:ext>
                </a:extLst>
              </p:cNvPr>
              <p:cNvSpPr/>
              <p:nvPr/>
            </p:nvSpPr>
            <p:spPr>
              <a:xfrm>
                <a:off x="8586640" y="23924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339FDBEC-7C8B-DE88-AB40-43DE0C116AA3}"/>
                  </a:ext>
                </a:extLst>
              </p:cNvPr>
              <p:cNvSpPr/>
              <p:nvPr/>
            </p:nvSpPr>
            <p:spPr>
              <a:xfrm>
                <a:off x="8739040" y="25448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CEDE3204-0847-EDEE-33B7-8FD295076E19}"/>
                  </a:ext>
                </a:extLst>
              </p:cNvPr>
              <p:cNvSpPr/>
              <p:nvPr/>
            </p:nvSpPr>
            <p:spPr>
              <a:xfrm>
                <a:off x="8891440" y="26972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1994879D-DA67-6184-F3B6-623140F556E6}"/>
                  </a:ext>
                </a:extLst>
              </p:cNvPr>
              <p:cNvSpPr/>
              <p:nvPr/>
            </p:nvSpPr>
            <p:spPr>
              <a:xfrm>
                <a:off x="8845721" y="21821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E6DB0748-1AE3-D72D-26F3-7E79640DFFCA}"/>
                  </a:ext>
                </a:extLst>
              </p:cNvPr>
              <p:cNvSpPr/>
              <p:nvPr/>
            </p:nvSpPr>
            <p:spPr>
              <a:xfrm>
                <a:off x="8998121" y="23345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1B9778DE-3166-F4C4-20A9-54B91E9FE5A7}"/>
                  </a:ext>
                </a:extLst>
              </p:cNvPr>
              <p:cNvSpPr/>
              <p:nvPr/>
            </p:nvSpPr>
            <p:spPr>
              <a:xfrm>
                <a:off x="9150521" y="24869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a:extLst>
                  <a:ext uri="{FF2B5EF4-FFF2-40B4-BE49-F238E27FC236}">
                    <a16:creationId xmlns:a16="http://schemas.microsoft.com/office/drawing/2014/main" id="{EF73CCE9-72BE-6FCE-FDFE-3EA9325ACD9A}"/>
                  </a:ext>
                </a:extLst>
              </p:cNvPr>
              <p:cNvSpPr/>
              <p:nvPr/>
            </p:nvSpPr>
            <p:spPr>
              <a:xfrm>
                <a:off x="9302921" y="26393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1F6F5B65-E940-EE35-36A2-35F7BAB5FE15}"/>
                  </a:ext>
                </a:extLst>
              </p:cNvPr>
              <p:cNvSpPr/>
              <p:nvPr/>
            </p:nvSpPr>
            <p:spPr>
              <a:xfrm>
                <a:off x="9455321" y="27917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9" name="Freeform: Shape 148">
              <a:extLst>
                <a:ext uri="{FF2B5EF4-FFF2-40B4-BE49-F238E27FC236}">
                  <a16:creationId xmlns:a16="http://schemas.microsoft.com/office/drawing/2014/main" id="{03166F19-14BA-F7ED-1736-EFAF410DAA2B}"/>
                </a:ext>
              </a:extLst>
            </p:cNvPr>
            <p:cNvSpPr/>
            <p:nvPr/>
          </p:nvSpPr>
          <p:spPr>
            <a:xfrm>
              <a:off x="8373291" y="1188720"/>
              <a:ext cx="3017520" cy="1905747"/>
            </a:xfrm>
            <a:custGeom>
              <a:avLst/>
              <a:gdLst>
                <a:gd name="connsiteX0" fmla="*/ 0 w 3017520"/>
                <a:gd name="connsiteY0" fmla="*/ 0 h 1905747"/>
                <a:gd name="connsiteX1" fmla="*/ 300446 w 3017520"/>
                <a:gd name="connsiteY1" fmla="*/ 966651 h 1905747"/>
                <a:gd name="connsiteX2" fmla="*/ 1031966 w 3017520"/>
                <a:gd name="connsiteY2" fmla="*/ 1632857 h 1905747"/>
                <a:gd name="connsiteX3" fmla="*/ 1476103 w 3017520"/>
                <a:gd name="connsiteY3" fmla="*/ 1894114 h 1905747"/>
                <a:gd name="connsiteX4" fmla="*/ 2090058 w 3017520"/>
                <a:gd name="connsiteY4" fmla="*/ 1711234 h 1905747"/>
                <a:gd name="connsiteX5" fmla="*/ 3017520 w 3017520"/>
                <a:gd name="connsiteY5" fmla="*/ 457200 h 1905747"/>
                <a:gd name="connsiteX6" fmla="*/ 3017520 w 3017520"/>
                <a:gd name="connsiteY6" fmla="*/ 457200 h 190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0" h="1905747">
                  <a:moveTo>
                    <a:pt x="0" y="0"/>
                  </a:moveTo>
                  <a:cubicBezTo>
                    <a:pt x="64226" y="347254"/>
                    <a:pt x="128452" y="694508"/>
                    <a:pt x="300446" y="966651"/>
                  </a:cubicBezTo>
                  <a:cubicBezTo>
                    <a:pt x="472440" y="1238794"/>
                    <a:pt x="836023" y="1478280"/>
                    <a:pt x="1031966" y="1632857"/>
                  </a:cubicBezTo>
                  <a:cubicBezTo>
                    <a:pt x="1227909" y="1787434"/>
                    <a:pt x="1299754" y="1881051"/>
                    <a:pt x="1476103" y="1894114"/>
                  </a:cubicBezTo>
                  <a:cubicBezTo>
                    <a:pt x="1652452" y="1907177"/>
                    <a:pt x="1833155" y="1950720"/>
                    <a:pt x="2090058" y="1711234"/>
                  </a:cubicBezTo>
                  <a:cubicBezTo>
                    <a:pt x="2346961" y="1471748"/>
                    <a:pt x="3017520" y="457200"/>
                    <a:pt x="3017520" y="457200"/>
                  </a:cubicBezTo>
                  <a:lnTo>
                    <a:pt x="3017520" y="457200"/>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Freeform: Shape 150">
              <a:extLst>
                <a:ext uri="{FF2B5EF4-FFF2-40B4-BE49-F238E27FC236}">
                  <a16:creationId xmlns:a16="http://schemas.microsoft.com/office/drawing/2014/main" id="{AEFA5E0C-C55E-58F4-CAC2-B8D9CF8BA6A4}"/>
                </a:ext>
              </a:extLst>
            </p:cNvPr>
            <p:cNvSpPr/>
            <p:nvPr/>
          </p:nvSpPr>
          <p:spPr>
            <a:xfrm>
              <a:off x="9080066" y="4075611"/>
              <a:ext cx="534197" cy="2534195"/>
            </a:xfrm>
            <a:custGeom>
              <a:avLst/>
              <a:gdLst>
                <a:gd name="connsiteX0" fmla="*/ 11683 w 534197"/>
                <a:gd name="connsiteY0" fmla="*/ 2534195 h 2534195"/>
                <a:gd name="connsiteX1" fmla="*/ 37808 w 534197"/>
                <a:gd name="connsiteY1" fmla="*/ 1698172 h 2534195"/>
                <a:gd name="connsiteX2" fmla="*/ 325191 w 534197"/>
                <a:gd name="connsiteY2" fmla="*/ 627018 h 2534195"/>
                <a:gd name="connsiteX3" fmla="*/ 534197 w 534197"/>
                <a:gd name="connsiteY3" fmla="*/ 0 h 2534195"/>
              </a:gdLst>
              <a:ahLst/>
              <a:cxnLst>
                <a:cxn ang="0">
                  <a:pos x="connsiteX0" y="connsiteY0"/>
                </a:cxn>
                <a:cxn ang="0">
                  <a:pos x="connsiteX1" y="connsiteY1"/>
                </a:cxn>
                <a:cxn ang="0">
                  <a:pos x="connsiteX2" y="connsiteY2"/>
                </a:cxn>
                <a:cxn ang="0">
                  <a:pos x="connsiteX3" y="connsiteY3"/>
                </a:cxn>
              </a:cxnLst>
              <a:rect l="l" t="t" r="r" b="b"/>
              <a:pathLst>
                <a:path w="534197" h="2534195">
                  <a:moveTo>
                    <a:pt x="11683" y="2534195"/>
                  </a:moveTo>
                  <a:cubicBezTo>
                    <a:pt x="-1380" y="2275115"/>
                    <a:pt x="-14443" y="2016035"/>
                    <a:pt x="37808" y="1698172"/>
                  </a:cubicBezTo>
                  <a:cubicBezTo>
                    <a:pt x="90059" y="1380309"/>
                    <a:pt x="242460" y="910047"/>
                    <a:pt x="325191" y="627018"/>
                  </a:cubicBezTo>
                  <a:cubicBezTo>
                    <a:pt x="407922" y="343989"/>
                    <a:pt x="471059" y="171994"/>
                    <a:pt x="534197"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D2333BC2-EC59-7D97-F232-3125B85ACC9D}"/>
                </a:ext>
              </a:extLst>
            </p:cNvPr>
            <p:cNvSpPr/>
            <p:nvPr/>
          </p:nvSpPr>
          <p:spPr>
            <a:xfrm>
              <a:off x="7576457" y="888274"/>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81CD9573-C888-B7AA-271E-49864C2C10C5}"/>
                </a:ext>
              </a:extLst>
            </p:cNvPr>
            <p:cNvSpPr/>
            <p:nvPr/>
          </p:nvSpPr>
          <p:spPr>
            <a:xfrm>
              <a:off x="7580104" y="3796629"/>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64CC5F30-A10B-1EC2-2ADF-8BA04C317ED0}"/>
                </a:ext>
              </a:extLst>
            </p:cNvPr>
            <p:cNvSpPr txBox="1"/>
            <p:nvPr/>
          </p:nvSpPr>
          <p:spPr>
            <a:xfrm rot="16200000">
              <a:off x="5536520" y="1803602"/>
              <a:ext cx="2908353" cy="1077698"/>
            </a:xfrm>
            <a:prstGeom prst="rect">
              <a:avLst/>
            </a:prstGeom>
            <a:noFill/>
          </p:spPr>
          <p:txBody>
            <a:bodyPr wrap="square">
              <a:spAutoFit/>
            </a:bodyPr>
            <a:lstStyle/>
            <a:p>
              <a:pPr algn="ctr">
                <a:lnSpc>
                  <a:spcPct val="150000"/>
                </a:lnSpc>
              </a:pPr>
              <a:r>
                <a:rPr lang="en-GB" dirty="0"/>
                <a:t>Without </a:t>
              </a:r>
              <a:r>
                <a:rPr lang="en-GB" dirty="0" err="1"/>
                <a:t>preprocessing</a:t>
              </a:r>
              <a:endParaRPr lang="en-GB" dirty="0"/>
            </a:p>
          </p:txBody>
        </p:sp>
        <p:sp>
          <p:nvSpPr>
            <p:cNvPr id="155" name="TextBox 154">
              <a:extLst>
                <a:ext uri="{FF2B5EF4-FFF2-40B4-BE49-F238E27FC236}">
                  <a16:creationId xmlns:a16="http://schemas.microsoft.com/office/drawing/2014/main" id="{90563F62-F604-32A8-4895-78186F270781}"/>
                </a:ext>
              </a:extLst>
            </p:cNvPr>
            <p:cNvSpPr txBox="1"/>
            <p:nvPr/>
          </p:nvSpPr>
          <p:spPr>
            <a:xfrm rot="16200000">
              <a:off x="5572468" y="4984982"/>
              <a:ext cx="2908353" cy="567210"/>
            </a:xfrm>
            <a:prstGeom prst="rect">
              <a:avLst/>
            </a:prstGeom>
            <a:noFill/>
          </p:spPr>
          <p:txBody>
            <a:bodyPr wrap="square">
              <a:spAutoFit/>
            </a:bodyPr>
            <a:lstStyle/>
            <a:p>
              <a:pPr algn="ctr">
                <a:lnSpc>
                  <a:spcPct val="150000"/>
                </a:lnSpc>
              </a:pPr>
              <a:r>
                <a:rPr lang="en-GB" dirty="0"/>
                <a:t>Pre-processed</a:t>
              </a:r>
            </a:p>
          </p:txBody>
        </p:sp>
      </p:grpSp>
      <p:grpSp>
        <p:nvGrpSpPr>
          <p:cNvPr id="35" name="Group 34">
            <a:extLst>
              <a:ext uri="{FF2B5EF4-FFF2-40B4-BE49-F238E27FC236}">
                <a16:creationId xmlns:a16="http://schemas.microsoft.com/office/drawing/2014/main" id="{B5EB9AB1-EA1C-E8A5-32E0-5BD695470267}"/>
              </a:ext>
            </a:extLst>
          </p:cNvPr>
          <p:cNvGrpSpPr/>
          <p:nvPr/>
        </p:nvGrpSpPr>
        <p:grpSpPr>
          <a:xfrm>
            <a:off x="6396900" y="1402140"/>
            <a:ext cx="5126057" cy="5077081"/>
            <a:chOff x="6396900" y="1402140"/>
            <a:chExt cx="5126057" cy="5077081"/>
          </a:xfrm>
        </p:grpSpPr>
        <p:grpSp>
          <p:nvGrpSpPr>
            <p:cNvPr id="25" name="Group 24">
              <a:extLst>
                <a:ext uri="{FF2B5EF4-FFF2-40B4-BE49-F238E27FC236}">
                  <a16:creationId xmlns:a16="http://schemas.microsoft.com/office/drawing/2014/main" id="{A12CAF57-D4F4-7B7F-27A4-0D3384530E31}"/>
                </a:ext>
              </a:extLst>
            </p:cNvPr>
            <p:cNvGrpSpPr/>
            <p:nvPr/>
          </p:nvGrpSpPr>
          <p:grpSpPr>
            <a:xfrm>
              <a:off x="6396900" y="1402140"/>
              <a:ext cx="5126057" cy="5077081"/>
              <a:chOff x="6036040" y="1425646"/>
              <a:chExt cx="5126057" cy="5077081"/>
            </a:xfrm>
          </p:grpSpPr>
          <p:grpSp>
            <p:nvGrpSpPr>
              <p:cNvPr id="4" name="Group 3">
                <a:extLst>
                  <a:ext uri="{FF2B5EF4-FFF2-40B4-BE49-F238E27FC236}">
                    <a16:creationId xmlns:a16="http://schemas.microsoft.com/office/drawing/2014/main" id="{AAF71CDA-C76F-298B-0674-3404FEC15D7A}"/>
                  </a:ext>
                </a:extLst>
              </p:cNvPr>
              <p:cNvGrpSpPr/>
              <p:nvPr/>
            </p:nvGrpSpPr>
            <p:grpSpPr>
              <a:xfrm>
                <a:off x="6069961" y="1425646"/>
                <a:ext cx="5092136" cy="5077081"/>
                <a:chOff x="6069961" y="1425646"/>
                <a:chExt cx="5092136" cy="5077081"/>
              </a:xfrm>
            </p:grpSpPr>
            <p:sp>
              <p:nvSpPr>
                <p:cNvPr id="9" name="TextBox 8">
                  <a:extLst>
                    <a:ext uri="{FF2B5EF4-FFF2-40B4-BE49-F238E27FC236}">
                      <a16:creationId xmlns:a16="http://schemas.microsoft.com/office/drawing/2014/main" id="{304D0DB3-9F9A-15F3-FD7D-4BC583295539}"/>
                    </a:ext>
                  </a:extLst>
                </p:cNvPr>
                <p:cNvSpPr txBox="1"/>
                <p:nvPr/>
              </p:nvSpPr>
              <p:spPr>
                <a:xfrm>
                  <a:off x="6069961" y="1425647"/>
                  <a:ext cx="2095570" cy="461665"/>
                </a:xfrm>
                <a:prstGeom prst="rect">
                  <a:avLst/>
                </a:prstGeom>
                <a:noFill/>
              </p:spPr>
              <p:txBody>
                <a:bodyPr wrap="square">
                  <a:spAutoFit/>
                </a:bodyPr>
                <a:lstStyle/>
                <a:p>
                  <a:pPr algn="ctr">
                    <a:lnSpc>
                      <a:spcPct val="150000"/>
                    </a:lnSpc>
                  </a:pPr>
                  <a:r>
                    <a:rPr lang="en-GB" dirty="0"/>
                    <a:t>Original data</a:t>
                  </a:r>
                </a:p>
              </p:txBody>
            </p:sp>
            <p:pic>
              <p:nvPicPr>
                <p:cNvPr id="157" name="Picture 156" descr="A picture containing text, posing, bunch, window&#10;&#10;Description automatically generated">
                  <a:extLst>
                    <a:ext uri="{FF2B5EF4-FFF2-40B4-BE49-F238E27FC236}">
                      <a16:creationId xmlns:a16="http://schemas.microsoft.com/office/drawing/2014/main" id="{BC98821B-3E89-4C18-AFFA-2D6A125B464F}"/>
                    </a:ext>
                  </a:extLst>
                </p:cNvPr>
                <p:cNvPicPr>
                  <a:picLocks noChangeAspect="1"/>
                </p:cNvPicPr>
                <p:nvPr/>
              </p:nvPicPr>
              <p:blipFill rotWithShape="1">
                <a:blip r:embed="rId3">
                  <a:extLst>
                    <a:ext uri="{28A0092B-C50C-407E-A947-70E740481C1C}">
                      <a14:useLocalDpi xmlns:a14="http://schemas.microsoft.com/office/drawing/2010/main" val="0"/>
                    </a:ext>
                  </a:extLst>
                </a:blip>
                <a:srcRect l="233" t="4912" r="74294" b="1771"/>
                <a:stretch/>
              </p:blipFill>
              <p:spPr>
                <a:xfrm>
                  <a:off x="9066527" y="2045626"/>
                  <a:ext cx="2095570" cy="4417724"/>
                </a:xfrm>
                <a:prstGeom prst="rect">
                  <a:avLst/>
                </a:prstGeom>
              </p:spPr>
            </p:pic>
            <p:pic>
              <p:nvPicPr>
                <p:cNvPr id="159" name="Picture 158" descr="A picture containing text, indoor&#10;&#10;Description automatically generated">
                  <a:extLst>
                    <a:ext uri="{FF2B5EF4-FFF2-40B4-BE49-F238E27FC236}">
                      <a16:creationId xmlns:a16="http://schemas.microsoft.com/office/drawing/2014/main" id="{1CE2D1CE-6B06-4B06-74D6-273D379FCB52}"/>
                    </a:ext>
                  </a:extLst>
                </p:cNvPr>
                <p:cNvPicPr>
                  <a:picLocks noChangeAspect="1"/>
                </p:cNvPicPr>
                <p:nvPr/>
              </p:nvPicPr>
              <p:blipFill rotWithShape="1">
                <a:blip r:embed="rId4">
                  <a:extLst>
                    <a:ext uri="{28A0092B-C50C-407E-A947-70E740481C1C}">
                      <a14:useLocalDpi xmlns:a14="http://schemas.microsoft.com/office/drawing/2010/main" val="0"/>
                    </a:ext>
                  </a:extLst>
                </a:blip>
                <a:srcRect l="898" t="4572" r="73895" b="2020"/>
                <a:stretch/>
              </p:blipFill>
              <p:spPr>
                <a:xfrm>
                  <a:off x="6069961" y="2033740"/>
                  <a:ext cx="2095570" cy="4468987"/>
                </a:xfrm>
                <a:prstGeom prst="rect">
                  <a:avLst/>
                </a:prstGeom>
              </p:spPr>
            </p:pic>
            <p:sp>
              <p:nvSpPr>
                <p:cNvPr id="2" name="TextBox 1">
                  <a:extLst>
                    <a:ext uri="{FF2B5EF4-FFF2-40B4-BE49-F238E27FC236}">
                      <a16:creationId xmlns:a16="http://schemas.microsoft.com/office/drawing/2014/main" id="{F5E29DB9-53F9-F8FB-1684-FCED5978C959}"/>
                    </a:ext>
                  </a:extLst>
                </p:cNvPr>
                <p:cNvSpPr txBox="1"/>
                <p:nvPr/>
              </p:nvSpPr>
              <p:spPr>
                <a:xfrm>
                  <a:off x="9066527" y="1425646"/>
                  <a:ext cx="2095570" cy="461665"/>
                </a:xfrm>
                <a:prstGeom prst="rect">
                  <a:avLst/>
                </a:prstGeom>
                <a:noFill/>
              </p:spPr>
              <p:txBody>
                <a:bodyPr wrap="square">
                  <a:spAutoFit/>
                </a:bodyPr>
                <a:lstStyle/>
                <a:p>
                  <a:pPr algn="ctr">
                    <a:lnSpc>
                      <a:spcPct val="150000"/>
                    </a:lnSpc>
                  </a:pPr>
                  <a:r>
                    <a:rPr lang="en-GB" dirty="0"/>
                    <a:t>Normalized data</a:t>
                  </a:r>
                </a:p>
              </p:txBody>
            </p:sp>
          </p:grpSp>
          <p:sp>
            <p:nvSpPr>
              <p:cNvPr id="24" name="Rectangle 23">
                <a:extLst>
                  <a:ext uri="{FF2B5EF4-FFF2-40B4-BE49-F238E27FC236}">
                    <a16:creationId xmlns:a16="http://schemas.microsoft.com/office/drawing/2014/main" id="{A239056C-6AC7-7D38-A645-8CAD30EA0A63}"/>
                  </a:ext>
                </a:extLst>
              </p:cNvPr>
              <p:cNvSpPr/>
              <p:nvPr/>
            </p:nvSpPr>
            <p:spPr>
              <a:xfrm>
                <a:off x="6036040" y="4153989"/>
                <a:ext cx="5106577" cy="209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Arrow: Right 25">
              <a:extLst>
                <a:ext uri="{FF2B5EF4-FFF2-40B4-BE49-F238E27FC236}">
                  <a16:creationId xmlns:a16="http://schemas.microsoft.com/office/drawing/2014/main" id="{BA799917-C41A-EE3D-A57A-EE74FDA7A867}"/>
                </a:ext>
              </a:extLst>
            </p:cNvPr>
            <p:cNvSpPr/>
            <p:nvPr/>
          </p:nvSpPr>
          <p:spPr>
            <a:xfrm>
              <a:off x="8699863" y="4045999"/>
              <a:ext cx="57272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223C160-6F9E-5992-48CD-4773BEAF619B}"/>
                </a:ext>
              </a:extLst>
            </p:cNvPr>
            <p:cNvSpPr txBox="1"/>
            <p:nvPr/>
          </p:nvSpPr>
          <p:spPr>
            <a:xfrm>
              <a:off x="7938439" y="3568537"/>
              <a:ext cx="2095570" cy="461665"/>
            </a:xfrm>
            <a:prstGeom prst="rect">
              <a:avLst/>
            </a:prstGeom>
            <a:noFill/>
          </p:spPr>
          <p:txBody>
            <a:bodyPr wrap="square">
              <a:spAutoFit/>
            </a:bodyPr>
            <a:lstStyle/>
            <a:p>
              <a:pPr algn="ctr">
                <a:lnSpc>
                  <a:spcPct val="150000"/>
                </a:lnSpc>
              </a:pPr>
              <a:r>
                <a:rPr lang="en-GB" dirty="0"/>
                <a:t>CLAHE</a:t>
              </a:r>
            </a:p>
          </p:txBody>
        </p:sp>
      </p:grpSp>
    </p:spTree>
    <p:extLst>
      <p:ext uri="{BB962C8B-B14F-4D97-AF65-F5344CB8AC3E}">
        <p14:creationId xmlns:p14="http://schemas.microsoft.com/office/powerpoint/2010/main" val="155450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E70FFB5F-A5F9-3978-0972-964F7CB24C2F}"/>
              </a:ext>
            </a:extLst>
          </p:cNvPr>
          <p:cNvPicPr>
            <a:picLocks noChangeAspect="1"/>
          </p:cNvPicPr>
          <p:nvPr/>
        </p:nvPicPr>
        <p:blipFill rotWithShape="1">
          <a:blip r:embed="rId3">
            <a:extLst>
              <a:ext uri="{28A0092B-C50C-407E-A947-70E740481C1C}">
                <a14:useLocalDpi xmlns:a14="http://schemas.microsoft.com/office/drawing/2010/main" val="0"/>
              </a:ext>
            </a:extLst>
          </a:blip>
          <a:srcRect t="-16451" r="51357" b="1"/>
          <a:stretch/>
        </p:blipFill>
        <p:spPr>
          <a:xfrm>
            <a:off x="7763687" y="3971109"/>
            <a:ext cx="3857898" cy="2750937"/>
          </a:xfrm>
          <a:prstGeom prst="rect">
            <a:avLst/>
          </a:prstGeom>
          <a:solidFill>
            <a:schemeClr val="bg1"/>
          </a:solidFill>
        </p:spPr>
      </p:pic>
      <p:sp>
        <p:nvSpPr>
          <p:cNvPr id="3" name="TextBox 2">
            <a:extLst>
              <a:ext uri="{FF2B5EF4-FFF2-40B4-BE49-F238E27FC236}">
                <a16:creationId xmlns:a16="http://schemas.microsoft.com/office/drawing/2014/main" id="{C6706A0B-021B-491A-427B-812E49C20D18}"/>
              </a:ext>
            </a:extLst>
          </p:cNvPr>
          <p:cNvSpPr txBox="1"/>
          <p:nvPr/>
        </p:nvSpPr>
        <p:spPr>
          <a:xfrm>
            <a:off x="469174" y="730410"/>
            <a:ext cx="6806837" cy="4801314"/>
          </a:xfrm>
          <a:prstGeom prst="rect">
            <a:avLst/>
          </a:prstGeom>
          <a:noFill/>
        </p:spPr>
        <p:txBody>
          <a:bodyPr wrap="square">
            <a:spAutoFit/>
          </a:bodyPr>
          <a:lstStyle/>
          <a:p>
            <a:endParaRPr lang="en-GB" b="0" dirty="0">
              <a:solidFill>
                <a:srgbClr val="6A9955"/>
              </a:solidFill>
              <a:effectLst/>
              <a:latin typeface="Droid Sans Mono"/>
            </a:endParaRPr>
          </a:p>
          <a:p>
            <a:r>
              <a:rPr lang="en-GB" b="0" dirty="0">
                <a:solidFill>
                  <a:srgbClr val="6A9955"/>
                </a:solidFill>
                <a:effectLst/>
                <a:latin typeface="Droid Sans Mono"/>
              </a:rPr>
              <a:t>#Preprocessing function:</a:t>
            </a:r>
          </a:p>
          <a:p>
            <a:endParaRPr lang="en-GB" b="0" dirty="0">
              <a:solidFill>
                <a:srgbClr val="6A9955"/>
              </a:solidFill>
              <a:effectLst/>
              <a:latin typeface="Droid Sans Mono"/>
            </a:endParaRPr>
          </a:p>
          <a:p>
            <a:r>
              <a:rPr lang="en-GB" b="0" dirty="0">
                <a:solidFill>
                  <a:srgbClr val="6A9955"/>
                </a:solidFill>
                <a:effectLst/>
                <a:latin typeface="Droid Sans Mono"/>
              </a:rPr>
              <a:t>#Image Resized to 128x128 and scaled between [0,1]</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normalization</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a:solidFill>
                  <a:srgbClr val="6A9955"/>
                </a:solidFill>
                <a:effectLst/>
                <a:latin typeface="Droid Sans Mono"/>
              </a:rPr>
              <a:t>#Contrast Limited Adaptive Histogram Equalization (CLAHE)</a:t>
            </a:r>
            <a:endParaRPr lang="en-GB" b="0" dirty="0">
              <a:solidFill>
                <a:srgbClr val="D4D4D4"/>
              </a:solidFill>
              <a:effectLst/>
              <a:latin typeface="Droid Sans Mono"/>
            </a:endParaRPr>
          </a:p>
          <a:p>
            <a:pPr lvl="1"/>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err="1">
                <a:solidFill>
                  <a:srgbClr val="4EC9B0"/>
                </a:solidFill>
                <a:effectLst/>
                <a:latin typeface="Droid Sans Mono"/>
              </a:rPr>
              <a:t>tf_clahe</a:t>
            </a:r>
            <a:r>
              <a:rPr lang="en-GB" b="0" dirty="0" err="1">
                <a:solidFill>
                  <a:srgbClr val="D4D4D4"/>
                </a:solidFill>
                <a:effectLst/>
                <a:latin typeface="Droid Sans Mono"/>
              </a:rPr>
              <a:t>.</a:t>
            </a:r>
            <a:r>
              <a:rPr lang="en-GB" b="0" dirty="0" err="1">
                <a:solidFill>
                  <a:srgbClr val="DCDCAA"/>
                </a:solidFill>
                <a:effectLst/>
                <a:latin typeface="Droid Sans Mono"/>
              </a:rPr>
              <a:t>clahe</a:t>
            </a:r>
            <a:r>
              <a:rPr lang="en-GB" b="0" dirty="0">
                <a:solidFill>
                  <a:srgbClr val="D4D4D4"/>
                </a:solidFill>
                <a:effectLst/>
                <a:latin typeface="Droid Sans Mono"/>
              </a:rPr>
              <a:t>(</a:t>
            </a:r>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a:solidFill>
                  <a:srgbClr val="B5CEA8"/>
                </a:solidFill>
                <a:effectLst/>
                <a:latin typeface="Droid Sans Mono"/>
              </a:rPr>
              <a:t>255</a:t>
            </a:r>
            <a:r>
              <a:rPr lang="en-GB" b="0" dirty="0">
                <a:solidFill>
                  <a:srgbClr val="D4D4D4"/>
                </a:solidFill>
                <a:effectLst/>
                <a:latin typeface="Droid Sans Mono"/>
              </a:rPr>
              <a:t>)/</a:t>
            </a:r>
            <a:r>
              <a:rPr lang="en-GB" b="0" dirty="0">
                <a:solidFill>
                  <a:srgbClr val="B5CEA8"/>
                </a:solidFill>
                <a:effectLst/>
                <a:latin typeface="Droid Sans Mono"/>
              </a:rPr>
              <a:t>255</a:t>
            </a:r>
            <a:endParaRPr lang="en-GB" b="0" dirty="0">
              <a:solidFill>
                <a:srgbClr val="D4D4D4"/>
              </a:solidFill>
              <a:effectLst/>
              <a:latin typeface="Droid Sans Mono"/>
            </a:endParaRPr>
          </a:p>
          <a:p>
            <a:r>
              <a:rPr lang="en-GB" b="0" dirty="0">
                <a:solidFill>
                  <a:srgbClr val="C586C0"/>
                </a:solidFill>
                <a:effectLst/>
                <a:latin typeface="Droid Sans Mono"/>
              </a:rPr>
              <a:t>return</a:t>
            </a:r>
            <a:r>
              <a:rPr lang="en-GB" b="0" dirty="0">
                <a:solidFill>
                  <a:srgbClr val="D4D4D4"/>
                </a:solidFill>
                <a:effectLst/>
                <a:latin typeface="Droid Sans Mono"/>
              </a:rPr>
              <a:t> </a:t>
            </a:r>
            <a:r>
              <a:rPr lang="en-GB" b="0" dirty="0" err="1">
                <a:solidFill>
                  <a:srgbClr val="9CDCFE"/>
                </a:solidFill>
                <a:effectLst/>
                <a:latin typeface="Droid Sans Mono"/>
              </a:rPr>
              <a:t>image_preproc</a:t>
            </a:r>
            <a:endParaRPr lang="en-GB" b="0" dirty="0">
              <a:solidFill>
                <a:srgbClr val="9CDCFE"/>
              </a:solidFill>
              <a:effectLst/>
              <a:latin typeface="Droid Sans Mono"/>
            </a:endParaRPr>
          </a:p>
          <a:p>
            <a:endParaRPr lang="en-GB" dirty="0">
              <a:solidFill>
                <a:srgbClr val="9CDCFE"/>
              </a:solidFill>
              <a:latin typeface="Droid Sans Mono"/>
            </a:endParaRPr>
          </a:p>
          <a:p>
            <a:endParaRPr lang="en-GB" b="0" dirty="0">
              <a:solidFill>
                <a:srgbClr val="9CDCFE"/>
              </a:solidFill>
              <a:effectLst/>
              <a:latin typeface="Droid Sans Mono"/>
            </a:endParaRPr>
          </a:p>
          <a:p>
            <a:r>
              <a:rPr lang="en-GB" b="0" dirty="0">
                <a:solidFill>
                  <a:srgbClr val="6A9955"/>
                </a:solidFill>
                <a:effectLst/>
                <a:latin typeface="Droid Sans Mono"/>
              </a:rPr>
              <a:t>#Case 1 No contrast normalization is performed </a:t>
            </a:r>
            <a:endParaRPr lang="en-GB" b="0" dirty="0">
              <a:solidFill>
                <a:srgbClr val="D4D4D4"/>
              </a:solidFill>
              <a:effectLst/>
              <a:latin typeface="Droid Sans Mono"/>
            </a:endParaRP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dirty="0">
                <a:solidFill>
                  <a:srgbClr val="B5CEA8"/>
                </a:solidFill>
                <a:latin typeface="Droid Sans Mono"/>
              </a:rPr>
              <a:t>0</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6A9955"/>
                </a:solidFill>
                <a:effectLst/>
                <a:latin typeface="Droid Sans Mono"/>
              </a:rPr>
              <a:t>#Case 2 With Contrast Normalization</a:t>
            </a: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b="0" dirty="0">
                <a:solidFill>
                  <a:srgbClr val="B5CEA8"/>
                </a:solidFill>
                <a:effectLst/>
                <a:latin typeface="Droid Sans Mono"/>
              </a:rPr>
              <a:t>1</a:t>
            </a:r>
            <a:endParaRPr lang="en-GB" b="0" dirty="0">
              <a:solidFill>
                <a:srgbClr val="D4D4D4"/>
              </a:solidFill>
              <a:effectLst/>
              <a:latin typeface="Droid Sans Mono"/>
            </a:endParaRPr>
          </a:p>
          <a:p>
            <a:endParaRPr lang="en-GB" b="0" dirty="0">
              <a:solidFill>
                <a:srgbClr val="D4D4D4"/>
              </a:solidFill>
              <a:effectLst/>
              <a:latin typeface="Droid Sans Mono"/>
            </a:endParaRPr>
          </a:p>
        </p:txBody>
      </p:sp>
      <p:grpSp>
        <p:nvGrpSpPr>
          <p:cNvPr id="15" name="Group 14">
            <a:extLst>
              <a:ext uri="{FF2B5EF4-FFF2-40B4-BE49-F238E27FC236}">
                <a16:creationId xmlns:a16="http://schemas.microsoft.com/office/drawing/2014/main" id="{2367C751-7281-DC41-D9CB-A037EDBDD0D5}"/>
              </a:ext>
            </a:extLst>
          </p:cNvPr>
          <p:cNvGrpSpPr/>
          <p:nvPr/>
        </p:nvGrpSpPr>
        <p:grpSpPr>
          <a:xfrm>
            <a:off x="7759336" y="1254034"/>
            <a:ext cx="3963490" cy="2556301"/>
            <a:chOff x="7759336" y="1254034"/>
            <a:chExt cx="3963490" cy="2556301"/>
          </a:xfrm>
        </p:grpSpPr>
        <p:pic>
          <p:nvPicPr>
            <p:cNvPr id="6" name="Picture 5" descr="A picture containing text, screenshot&#10;&#10;Description automatically generated">
              <a:extLst>
                <a:ext uri="{FF2B5EF4-FFF2-40B4-BE49-F238E27FC236}">
                  <a16:creationId xmlns:a16="http://schemas.microsoft.com/office/drawing/2014/main" id="{AE9B6CFD-835C-AC1D-E4FD-4FF929CB85EB}"/>
                </a:ext>
              </a:extLst>
            </p:cNvPr>
            <p:cNvPicPr>
              <a:picLocks noChangeAspect="1"/>
            </p:cNvPicPr>
            <p:nvPr/>
          </p:nvPicPr>
          <p:blipFill rotWithShape="1">
            <a:blip r:embed="rId4">
              <a:extLst>
                <a:ext uri="{28A0092B-C50C-407E-A947-70E740481C1C}">
                  <a14:useLocalDpi xmlns:a14="http://schemas.microsoft.com/office/drawing/2010/main" val="0"/>
                </a:ext>
              </a:extLst>
            </a:blip>
            <a:srcRect l="-845" t="-17241" r="50000" b="1"/>
            <a:stretch/>
          </p:blipFill>
          <p:spPr>
            <a:xfrm>
              <a:off x="7759336" y="1254034"/>
              <a:ext cx="3862249" cy="2556301"/>
            </a:xfrm>
            <a:prstGeom prst="rect">
              <a:avLst/>
            </a:prstGeom>
            <a:solidFill>
              <a:schemeClr val="bg1"/>
            </a:solidFill>
          </p:spPr>
        </p:pic>
        <p:sp>
          <p:nvSpPr>
            <p:cNvPr id="13" name="Rectangle 12">
              <a:extLst>
                <a:ext uri="{FF2B5EF4-FFF2-40B4-BE49-F238E27FC236}">
                  <a16:creationId xmlns:a16="http://schemas.microsoft.com/office/drawing/2014/main" id="{42F35719-40E3-DC82-6F7A-DBB909FBC67E}"/>
                </a:ext>
              </a:extLst>
            </p:cNvPr>
            <p:cNvSpPr/>
            <p:nvPr/>
          </p:nvSpPr>
          <p:spPr>
            <a:xfrm>
              <a:off x="9127674" y="2532184"/>
              <a:ext cx="2595152" cy="757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 normalization </a:t>
              </a:r>
            </a:p>
            <a:p>
              <a:pPr algn="ctr"/>
              <a:r>
                <a:rPr lang="en-GB" dirty="0"/>
                <a:t>Not generalizing at all</a:t>
              </a:r>
            </a:p>
          </p:txBody>
        </p:sp>
        <p:sp>
          <p:nvSpPr>
            <p:cNvPr id="14" name="Rectangle 13">
              <a:extLst>
                <a:ext uri="{FF2B5EF4-FFF2-40B4-BE49-F238E27FC236}">
                  <a16:creationId xmlns:a16="http://schemas.microsoft.com/office/drawing/2014/main" id="{E811DE78-DF5D-0128-7BDE-0BB5247CFDA8}"/>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grpSp>
        <p:nvGrpSpPr>
          <p:cNvPr id="16" name="Group 15">
            <a:extLst>
              <a:ext uri="{FF2B5EF4-FFF2-40B4-BE49-F238E27FC236}">
                <a16:creationId xmlns:a16="http://schemas.microsoft.com/office/drawing/2014/main" id="{036DD6F2-D77B-4B11-7A53-E165F837D88B}"/>
              </a:ext>
            </a:extLst>
          </p:cNvPr>
          <p:cNvGrpSpPr/>
          <p:nvPr/>
        </p:nvGrpSpPr>
        <p:grpSpPr>
          <a:xfrm>
            <a:off x="8077198" y="4032068"/>
            <a:ext cx="3226524" cy="1571898"/>
            <a:chOff x="8077198" y="1254034"/>
            <a:chExt cx="3226524" cy="1571898"/>
          </a:xfrm>
        </p:grpSpPr>
        <p:sp>
          <p:nvSpPr>
            <p:cNvPr id="18" name="Rectangle 17">
              <a:extLst>
                <a:ext uri="{FF2B5EF4-FFF2-40B4-BE49-F238E27FC236}">
                  <a16:creationId xmlns:a16="http://schemas.microsoft.com/office/drawing/2014/main" id="{A58C86AC-97E0-9362-1F5A-590DD3B5676D}"/>
                </a:ext>
              </a:extLst>
            </p:cNvPr>
            <p:cNvSpPr/>
            <p:nvPr/>
          </p:nvSpPr>
          <p:spPr>
            <a:xfrm>
              <a:off x="8499566" y="2068287"/>
              <a:ext cx="2804156" cy="75764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Normalization helps </a:t>
              </a:r>
            </a:p>
            <a:p>
              <a:pPr algn="ctr"/>
              <a:r>
                <a:rPr lang="en-GB" dirty="0">
                  <a:solidFill>
                    <a:schemeClr val="tx1"/>
                  </a:solidFill>
                </a:rPr>
                <a:t>Still significant overfitting</a:t>
              </a:r>
            </a:p>
          </p:txBody>
        </p:sp>
        <p:sp>
          <p:nvSpPr>
            <p:cNvPr id="19" name="Rectangle 18">
              <a:extLst>
                <a:ext uri="{FF2B5EF4-FFF2-40B4-BE49-F238E27FC236}">
                  <a16:creationId xmlns:a16="http://schemas.microsoft.com/office/drawing/2014/main" id="{B876B4DF-FD07-0BBE-FE6B-24CB27ABED6F}"/>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spTree>
    <p:extLst>
      <p:ext uri="{BB962C8B-B14F-4D97-AF65-F5344CB8AC3E}">
        <p14:creationId xmlns:p14="http://schemas.microsoft.com/office/powerpoint/2010/main" val="128616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838200" y="589851"/>
            <a:ext cx="10515600" cy="926840"/>
          </a:xfrm>
        </p:spPr>
        <p:txBody>
          <a:bodyPr/>
          <a:lstStyle/>
          <a:p>
            <a:r>
              <a:rPr lang="en-GB" dirty="0"/>
              <a:t>Early Stopping</a:t>
            </a:r>
          </a:p>
        </p:txBody>
      </p:sp>
      <p:sp>
        <p:nvSpPr>
          <p:cNvPr id="3" name="TextBox 2">
            <a:extLst>
              <a:ext uri="{FF2B5EF4-FFF2-40B4-BE49-F238E27FC236}">
                <a16:creationId xmlns:a16="http://schemas.microsoft.com/office/drawing/2014/main" id="{1A8C7F8B-94C6-757A-F127-2EFFFFFCFDC5}"/>
              </a:ext>
            </a:extLst>
          </p:cNvPr>
          <p:cNvSpPr txBox="1"/>
          <p:nvPr/>
        </p:nvSpPr>
        <p:spPr>
          <a:xfrm>
            <a:off x="5921831" y="4024160"/>
            <a:ext cx="5612671" cy="1292662"/>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Simple and immediate improvement</a:t>
            </a:r>
          </a:p>
          <a:p>
            <a:pPr marL="285750" indent="-285750">
              <a:lnSpc>
                <a:spcPct val="150000"/>
              </a:lnSpc>
              <a:buFont typeface="Wingdings" panose="05000000000000000000" pitchFamily="2" charset="2"/>
              <a:buChar char="ü"/>
            </a:pPr>
            <a:r>
              <a:rPr lang="en-GB" dirty="0">
                <a:solidFill>
                  <a:srgbClr val="00B050"/>
                </a:solidFill>
              </a:rPr>
              <a:t>No extra cost and can even reduce training time</a:t>
            </a:r>
          </a:p>
          <a:p>
            <a:pPr marL="285750" indent="-285750">
              <a:lnSpc>
                <a:spcPct val="150000"/>
              </a:lnSpc>
              <a:buFont typeface="Wingdings" panose="05000000000000000000" pitchFamily="2" charset="2"/>
              <a:buChar char="ü"/>
            </a:pPr>
            <a:r>
              <a:rPr lang="en-GB" dirty="0">
                <a:solidFill>
                  <a:srgbClr val="00B050"/>
                </a:solidFill>
              </a:rPr>
              <a:t>Can be performed monitoring any metric</a:t>
            </a:r>
          </a:p>
        </p:txBody>
      </p:sp>
      <p:sp>
        <p:nvSpPr>
          <p:cNvPr id="4" name="TextBox 3">
            <a:extLst>
              <a:ext uri="{FF2B5EF4-FFF2-40B4-BE49-F238E27FC236}">
                <a16:creationId xmlns:a16="http://schemas.microsoft.com/office/drawing/2014/main" id="{8932FEF3-EEA1-042B-2481-DA4541BDEA1E}"/>
              </a:ext>
            </a:extLst>
          </p:cNvPr>
          <p:cNvSpPr txBox="1"/>
          <p:nvPr/>
        </p:nvSpPr>
        <p:spPr>
          <a:xfrm>
            <a:off x="5921831" y="5584078"/>
            <a:ext cx="5183777" cy="461665"/>
          </a:xfrm>
          <a:prstGeom prst="rect">
            <a:avLst/>
          </a:prstGeom>
          <a:noFill/>
        </p:spPr>
        <p:txBody>
          <a:bodyPr wrap="square">
            <a:spAutoFit/>
          </a:bodyPr>
          <a:lstStyle/>
          <a:p>
            <a:pPr>
              <a:lnSpc>
                <a:spcPct val="150000"/>
              </a:lnSpc>
            </a:pPr>
            <a:r>
              <a:rPr lang="en-GB" dirty="0">
                <a:solidFill>
                  <a:schemeClr val="accent1"/>
                </a:solidFill>
              </a:rPr>
              <a:t>X Might give overly optimistic validation metrics</a:t>
            </a:r>
          </a:p>
        </p:txBody>
      </p:sp>
      <p:grpSp>
        <p:nvGrpSpPr>
          <p:cNvPr id="22" name="Group 21">
            <a:extLst>
              <a:ext uri="{FF2B5EF4-FFF2-40B4-BE49-F238E27FC236}">
                <a16:creationId xmlns:a16="http://schemas.microsoft.com/office/drawing/2014/main" id="{4C8A1931-02D5-42BF-1D95-AA4DBC067F17}"/>
              </a:ext>
            </a:extLst>
          </p:cNvPr>
          <p:cNvGrpSpPr/>
          <p:nvPr/>
        </p:nvGrpSpPr>
        <p:grpSpPr>
          <a:xfrm>
            <a:off x="1203960" y="3014867"/>
            <a:ext cx="4014659" cy="3703133"/>
            <a:chOff x="1086392" y="1462409"/>
            <a:chExt cx="4014659" cy="3703133"/>
          </a:xfrm>
        </p:grpSpPr>
        <p:pic>
          <p:nvPicPr>
            <p:cNvPr id="5" name="Picture 4" descr="Graphical user interface&#10;&#10;Description automatically generated with medium confidence">
              <a:extLst>
                <a:ext uri="{FF2B5EF4-FFF2-40B4-BE49-F238E27FC236}">
                  <a16:creationId xmlns:a16="http://schemas.microsoft.com/office/drawing/2014/main" id="{68EB3C44-5675-E7C3-745C-EF802FDCBAF0}"/>
                </a:ext>
              </a:extLst>
            </p:cNvPr>
            <p:cNvPicPr>
              <a:picLocks noChangeAspect="1"/>
            </p:cNvPicPr>
            <p:nvPr/>
          </p:nvPicPr>
          <p:blipFill rotWithShape="1">
            <a:blip r:embed="rId3">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8" name="Rectangle 7">
              <a:extLst>
                <a:ext uri="{FF2B5EF4-FFF2-40B4-BE49-F238E27FC236}">
                  <a16:creationId xmlns:a16="http://schemas.microsoft.com/office/drawing/2014/main" id="{FD069C77-AE51-C79F-B3EA-8EE5AC76BB8C}"/>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11" name="Straight Arrow Connector 10">
              <a:extLst>
                <a:ext uri="{FF2B5EF4-FFF2-40B4-BE49-F238E27FC236}">
                  <a16:creationId xmlns:a16="http://schemas.microsoft.com/office/drawing/2014/main" id="{95EB17B4-8DCC-FEDC-5ECA-83D12668CA55}"/>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03B926-DD57-E1B4-B090-19903AA287B3}"/>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13" name="Rectangle 12">
              <a:extLst>
                <a:ext uri="{FF2B5EF4-FFF2-40B4-BE49-F238E27FC236}">
                  <a16:creationId xmlns:a16="http://schemas.microsoft.com/office/drawing/2014/main" id="{A0E22D23-97B4-AFA7-3280-72628FE6AC8F}"/>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5" name="Straight Arrow Connector 14">
              <a:extLst>
                <a:ext uri="{FF2B5EF4-FFF2-40B4-BE49-F238E27FC236}">
                  <a16:creationId xmlns:a16="http://schemas.microsoft.com/office/drawing/2014/main" id="{B03AEE26-5717-4BF0-D88D-7A99D4D95758}"/>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0664462-DB0D-5919-9E7B-704211430A5C}"/>
              </a:ext>
            </a:extLst>
          </p:cNvPr>
          <p:cNvSpPr txBox="1"/>
          <p:nvPr/>
        </p:nvSpPr>
        <p:spPr>
          <a:xfrm>
            <a:off x="873051" y="1516691"/>
            <a:ext cx="10623362" cy="170816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Model gradually complexifies to better fit the training data.</a:t>
            </a:r>
          </a:p>
          <a:p>
            <a:pPr marL="285750" indent="-285750">
              <a:lnSpc>
                <a:spcPct val="150000"/>
              </a:lnSpc>
              <a:buFont typeface="Arial" panose="020B0604020202020204" pitchFamily="34" charset="0"/>
              <a:buChar char="•"/>
            </a:pPr>
            <a:r>
              <a:rPr lang="en-GB" dirty="0"/>
              <a:t>However it generalizes less to the validation set.</a:t>
            </a:r>
          </a:p>
          <a:p>
            <a:pPr marL="285750" indent="-285750">
              <a:lnSpc>
                <a:spcPct val="150000"/>
              </a:lnSpc>
              <a:buFont typeface="Arial" panose="020B0604020202020204" pitchFamily="34" charset="0"/>
              <a:buChar char="•"/>
            </a:pPr>
            <a:r>
              <a:rPr lang="en-GB" dirty="0"/>
              <a:t>We take the model which generalizes best i.e. with the best performance on the validation set.</a:t>
            </a:r>
          </a:p>
          <a:p>
            <a:pPr>
              <a:lnSpc>
                <a:spcPct val="150000"/>
              </a:lnSpc>
            </a:pPr>
            <a:endParaRPr lang="en-GB" dirty="0"/>
          </a:p>
        </p:txBody>
      </p:sp>
    </p:spTree>
    <p:extLst>
      <p:ext uri="{BB962C8B-B14F-4D97-AF65-F5344CB8AC3E}">
        <p14:creationId xmlns:p14="http://schemas.microsoft.com/office/powerpoint/2010/main" val="2171894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BD05B5-3CBB-52A0-7FC5-9B6EAF5A868A}"/>
              </a:ext>
            </a:extLst>
          </p:cNvPr>
          <p:cNvGrpSpPr/>
          <p:nvPr/>
        </p:nvGrpSpPr>
        <p:grpSpPr>
          <a:xfrm>
            <a:off x="7911721" y="2782180"/>
            <a:ext cx="4014659" cy="3703133"/>
            <a:chOff x="1086392" y="1462409"/>
            <a:chExt cx="4014659" cy="3703133"/>
          </a:xfrm>
        </p:grpSpPr>
        <p:pic>
          <p:nvPicPr>
            <p:cNvPr id="4" name="Picture 3" descr="Graphical user interface&#10;&#10;Description automatically generated with medium confidence">
              <a:extLst>
                <a:ext uri="{FF2B5EF4-FFF2-40B4-BE49-F238E27FC236}">
                  <a16:creationId xmlns:a16="http://schemas.microsoft.com/office/drawing/2014/main" id="{2EE1FDAF-DEFD-CAF3-D375-FFCA202A707B}"/>
                </a:ext>
              </a:extLst>
            </p:cNvPr>
            <p:cNvPicPr>
              <a:picLocks noChangeAspect="1"/>
            </p:cNvPicPr>
            <p:nvPr/>
          </p:nvPicPr>
          <p:blipFill rotWithShape="1">
            <a:blip r:embed="rId3">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5" name="Rectangle 4">
              <a:extLst>
                <a:ext uri="{FF2B5EF4-FFF2-40B4-BE49-F238E27FC236}">
                  <a16:creationId xmlns:a16="http://schemas.microsoft.com/office/drawing/2014/main" id="{D442AA46-0FD3-7243-33BA-FC63291E4DDB}"/>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7" name="Straight Arrow Connector 6">
              <a:extLst>
                <a:ext uri="{FF2B5EF4-FFF2-40B4-BE49-F238E27FC236}">
                  <a16:creationId xmlns:a16="http://schemas.microsoft.com/office/drawing/2014/main" id="{52DEBACB-8684-B047-01C5-C0E2C7F97EE9}"/>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2EF76AE-116F-BEA5-B15F-0DC9DB6C56B6}"/>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9" name="Rectangle 8">
              <a:extLst>
                <a:ext uri="{FF2B5EF4-FFF2-40B4-BE49-F238E27FC236}">
                  <a16:creationId xmlns:a16="http://schemas.microsoft.com/office/drawing/2014/main" id="{8BD5DDE6-94D5-3A42-528E-7948DCA15926}"/>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0" name="Straight Arrow Connector 9">
              <a:extLst>
                <a:ext uri="{FF2B5EF4-FFF2-40B4-BE49-F238E27FC236}">
                  <a16:creationId xmlns:a16="http://schemas.microsoft.com/office/drawing/2014/main" id="{0795F319-A9CE-9450-52CE-426C3D2D8A02}"/>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2470D37-D31E-295E-8AC8-7D274843E7B7}"/>
              </a:ext>
            </a:extLst>
          </p:cNvPr>
          <p:cNvSpPr txBox="1"/>
          <p:nvPr/>
        </p:nvSpPr>
        <p:spPr>
          <a:xfrm>
            <a:off x="265620" y="676093"/>
            <a:ext cx="12135385" cy="3139321"/>
          </a:xfrm>
          <a:prstGeom prst="rect">
            <a:avLst/>
          </a:prstGeom>
          <a:noFill/>
        </p:spPr>
        <p:txBody>
          <a:bodyPr wrap="square">
            <a:spAutoFit/>
          </a:bodyPr>
          <a:lstStyle/>
          <a:p>
            <a:r>
              <a:rPr lang="en-GB" b="0" dirty="0">
                <a:solidFill>
                  <a:srgbClr val="6A9955"/>
                </a:solidFill>
                <a:effectLst/>
                <a:latin typeface="Droid Sans Mono"/>
              </a:rPr>
              <a:t># Define </a:t>
            </a:r>
            <a:r>
              <a:rPr lang="en-GB" b="0" dirty="0" err="1">
                <a:solidFill>
                  <a:srgbClr val="6A9955"/>
                </a:solidFill>
                <a:effectLst/>
                <a:latin typeface="Droid Sans Mono"/>
              </a:rPr>
              <a:t>callbacks</a:t>
            </a:r>
            <a:r>
              <a:rPr lang="en-GB" b="0" dirty="0">
                <a:solidFill>
                  <a:srgbClr val="6A9955"/>
                </a:solidFill>
                <a:effectLst/>
                <a:latin typeface="Droid Sans Mono"/>
              </a:rPr>
              <a:t> (Here we save the model with the best accuracy on the validation set)</a:t>
            </a:r>
            <a:endParaRPr lang="en-GB" b="0" dirty="0">
              <a:solidFill>
                <a:srgbClr val="D4D4D4"/>
              </a:solidFill>
              <a:effectLst/>
              <a:latin typeface="Droid Sans Mono"/>
            </a:endParaRPr>
          </a:p>
          <a:p>
            <a:r>
              <a:rPr lang="en-GB" b="0" dirty="0" err="1">
                <a:solidFill>
                  <a:srgbClr val="9CDCFE"/>
                </a:solidFill>
                <a:effectLst/>
                <a:latin typeface="Droid Sans Mono"/>
              </a:rPr>
              <a:t>checkpoint_filepath</a:t>
            </a:r>
            <a:r>
              <a:rPr lang="en-GB" b="0" dirty="0">
                <a:solidFill>
                  <a:srgbClr val="D4D4D4"/>
                </a:solidFill>
                <a:effectLst/>
                <a:latin typeface="Droid Sans Mono"/>
              </a:rPr>
              <a:t> = </a:t>
            </a:r>
            <a:r>
              <a:rPr lang="en-GB" b="0" dirty="0">
                <a:solidFill>
                  <a:srgbClr val="CE9178"/>
                </a:solidFill>
                <a:effectLst/>
                <a:latin typeface="Droid Sans Mono"/>
              </a:rPr>
              <a:t>'/</a:t>
            </a:r>
            <a:r>
              <a:rPr lang="en-GB" b="0" dirty="0" err="1">
                <a:solidFill>
                  <a:srgbClr val="CE9178"/>
                </a:solidFill>
                <a:effectLst/>
                <a:latin typeface="Droid Sans Mono"/>
              </a:rPr>
              <a:t>tmp</a:t>
            </a:r>
            <a:r>
              <a:rPr lang="en-GB" b="0" dirty="0">
                <a:solidFill>
                  <a:srgbClr val="CE9178"/>
                </a:solidFill>
                <a:effectLst/>
                <a:latin typeface="Droid Sans Mono"/>
              </a:rPr>
              <a:t>/checkpoint'</a:t>
            </a:r>
            <a:endParaRPr lang="en-GB" b="0" dirty="0">
              <a:solidFill>
                <a:srgbClr val="D4D4D4"/>
              </a:solidFill>
              <a:effectLst/>
              <a:latin typeface="Droid Sans Mono"/>
            </a:endParaRPr>
          </a:p>
          <a:p>
            <a:r>
              <a:rPr lang="en-GB" b="0" dirty="0" err="1">
                <a:solidFill>
                  <a:srgbClr val="9CDCFE"/>
                </a:solidFill>
                <a:effectLst/>
                <a:latin typeface="Droid Sans Mono"/>
              </a:rPr>
              <a:t>model_checkpoint_callback</a:t>
            </a:r>
            <a:r>
              <a:rPr lang="en-GB" b="0" dirty="0">
                <a:solidFill>
                  <a:srgbClr val="D4D4D4"/>
                </a:solidFill>
                <a:effectLst/>
                <a:latin typeface="Droid Sans Mono"/>
              </a:rPr>
              <a:t> =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.callbacks.ModelCheckpoint</a:t>
            </a:r>
            <a:r>
              <a:rPr lang="en-GB" b="0" dirty="0">
                <a:solidFill>
                  <a:srgbClr val="D4D4D4"/>
                </a:solidFill>
                <a:effectLst/>
                <a:latin typeface="Droid Sans Mono"/>
              </a:rPr>
              <a:t>(</a:t>
            </a:r>
            <a:r>
              <a:rPr lang="en-GB" b="0" dirty="0" err="1">
                <a:solidFill>
                  <a:srgbClr val="9CDCFE"/>
                </a:solidFill>
                <a:effectLst/>
                <a:latin typeface="Droid Sans Mono"/>
              </a:rPr>
              <a:t>filepath</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 								</a:t>
            </a:r>
            <a:r>
              <a:rPr lang="en-GB" b="0" dirty="0" err="1">
                <a:solidFill>
                  <a:srgbClr val="9CDCFE"/>
                </a:solidFill>
                <a:effectLst/>
                <a:latin typeface="Droid Sans Mono"/>
              </a:rPr>
              <a:t>save_weights_only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 </a:t>
            </a:r>
            <a:r>
              <a:rPr lang="en-GB" b="0" dirty="0">
                <a:solidFill>
                  <a:srgbClr val="9CDCFE"/>
                </a:solidFill>
                <a:effectLst/>
                <a:latin typeface="Droid Sans Mono"/>
              </a:rPr>
              <a:t>monitor</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val_loss</a:t>
            </a:r>
            <a:r>
              <a:rPr lang="en-GB" b="0" dirty="0">
                <a:solidFill>
                  <a:srgbClr val="CE9178"/>
                </a:solidFill>
                <a:effectLst/>
                <a:latin typeface="Droid Sans Mono"/>
              </a:rPr>
              <a:t>'</a:t>
            </a:r>
            <a:r>
              <a:rPr lang="en-GB" b="0" dirty="0">
                <a:solidFill>
                  <a:srgbClr val="D4D4D4"/>
                </a:solidFill>
                <a:effectLst/>
                <a:latin typeface="Droid Sans Mono"/>
              </a:rPr>
              <a:t>, </a:t>
            </a:r>
            <a:r>
              <a:rPr lang="en-GB" b="0" dirty="0" err="1">
                <a:solidFill>
                  <a:srgbClr val="9CDCFE"/>
                </a:solidFill>
                <a:effectLst/>
                <a:latin typeface="Droid Sans Mono"/>
              </a:rPr>
              <a:t>save_best_only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Fit model to data</a:t>
            </a:r>
            <a:endParaRPr lang="en-GB" b="0" dirty="0">
              <a:solidFill>
                <a:srgbClr val="D4D4D4"/>
              </a:solidFill>
              <a:effectLst/>
              <a:latin typeface="Droid Sans Mono"/>
            </a:endParaRPr>
          </a:p>
          <a:p>
            <a:r>
              <a:rPr lang="en-GB" b="0" dirty="0">
                <a:solidFill>
                  <a:srgbClr val="9CDCFE"/>
                </a:solidFill>
                <a:effectLst/>
                <a:latin typeface="Droid Sans Mono"/>
              </a:rPr>
              <a:t>History </a:t>
            </a:r>
            <a:r>
              <a:rPr lang="en-GB" b="0" dirty="0">
                <a:solidFill>
                  <a:srgbClr val="D4D4D4"/>
                </a:solidFill>
                <a:effectLst/>
                <a:latin typeface="Droid Sans Mono"/>
              </a:rPr>
              <a:t>= </a:t>
            </a:r>
            <a:r>
              <a:rPr lang="en-GB" b="0" dirty="0" err="1">
                <a:solidFill>
                  <a:srgbClr val="9CDCFE"/>
                </a:solidFill>
                <a:effectLst/>
                <a:latin typeface="Droid Sans Mono"/>
              </a:rPr>
              <a:t>model</a:t>
            </a:r>
            <a:r>
              <a:rPr lang="en-GB" b="0" dirty="0" err="1">
                <a:solidFill>
                  <a:srgbClr val="D4D4D4"/>
                </a:solidFill>
                <a:effectLst/>
                <a:latin typeface="Droid Sans Mono"/>
              </a:rPr>
              <a:t>.fit</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err="1">
                <a:solidFill>
                  <a:srgbClr val="9CDCFE"/>
                </a:solidFill>
                <a:effectLst/>
                <a:latin typeface="Droid Sans Mono"/>
              </a:rPr>
              <a:t>train_labels</a:t>
            </a:r>
            <a:r>
              <a:rPr lang="en-GB" b="0" dirty="0">
                <a:solidFill>
                  <a:srgbClr val="D4D4D4"/>
                </a:solidFill>
                <a:effectLst/>
                <a:latin typeface="Droid Sans Mono"/>
              </a:rPr>
              <a:t>,</a:t>
            </a:r>
          </a:p>
          <a:p>
            <a:pPr lvl="1"/>
            <a:r>
              <a:rPr lang="en-GB" b="0" dirty="0" err="1">
                <a:solidFill>
                  <a:srgbClr val="9CDCFE"/>
                </a:solidFill>
                <a:effectLst/>
                <a:latin typeface="Droid Sans Mono"/>
              </a:rPr>
              <a:t>validation_data</a:t>
            </a:r>
            <a:r>
              <a:rPr lang="en-GB" b="0" dirty="0">
                <a:solidFill>
                  <a:srgbClr val="D4D4D4"/>
                </a:solidFill>
                <a:effectLst/>
                <a:latin typeface="Droid Sans Mono"/>
              </a:rPr>
              <a:t>=(</a:t>
            </a:r>
            <a:r>
              <a:rPr lang="en-GB" b="0" dirty="0" err="1">
                <a:solidFill>
                  <a:srgbClr val="9CDCFE"/>
                </a:solidFill>
                <a:effectLst/>
                <a:latin typeface="Droid Sans Mono"/>
              </a:rPr>
              <a:t>val_data</a:t>
            </a:r>
            <a:r>
              <a:rPr lang="en-GB" b="0" dirty="0" err="1">
                <a:solidFill>
                  <a:srgbClr val="D4D4D4"/>
                </a:solidFill>
                <a:effectLst/>
                <a:latin typeface="Droid Sans Mono"/>
              </a:rPr>
              <a:t>,</a:t>
            </a:r>
            <a:r>
              <a:rPr lang="en-GB" b="0" dirty="0" err="1">
                <a:solidFill>
                  <a:srgbClr val="9CDCFE"/>
                </a:solidFill>
                <a:effectLst/>
                <a:latin typeface="Droid Sans Mono"/>
              </a:rPr>
              <a:t>val_labels</a:t>
            </a:r>
            <a:r>
              <a:rPr lang="en-GB" b="0" dirty="0">
                <a:solidFill>
                  <a:srgbClr val="D4D4D4"/>
                </a:solidFill>
                <a:effectLst/>
                <a:latin typeface="Droid Sans Mono"/>
              </a:rPr>
              <a:t>),</a:t>
            </a:r>
          </a:p>
          <a:p>
            <a:pPr lvl="1"/>
            <a:r>
              <a:rPr lang="en-GB" b="0" dirty="0" err="1">
                <a:solidFill>
                  <a:srgbClr val="9CDCFE"/>
                </a:solidFill>
                <a:effectLst/>
                <a:latin typeface="Droid Sans Mono"/>
              </a:rPr>
              <a:t>callbacks</a:t>
            </a:r>
            <a:r>
              <a:rPr lang="en-GB" b="0" dirty="0">
                <a:solidFill>
                  <a:srgbClr val="D4D4D4"/>
                </a:solidFill>
                <a:effectLst/>
                <a:latin typeface="Droid Sans Mono"/>
              </a:rPr>
              <a:t>=[</a:t>
            </a:r>
            <a:r>
              <a:rPr lang="en-GB" b="0" dirty="0" err="1">
                <a:solidFill>
                  <a:srgbClr val="9CDCFE"/>
                </a:solidFill>
                <a:effectLst/>
                <a:latin typeface="Droid Sans Mono"/>
              </a:rPr>
              <a:t>model_checkpoint_callback</a:t>
            </a:r>
            <a:r>
              <a:rPr lang="en-GB" b="0" dirty="0">
                <a:solidFill>
                  <a:srgbClr val="D4D4D4"/>
                </a:solidFill>
                <a:effectLst/>
                <a:latin typeface="Droid Sans Mono"/>
              </a:rPr>
              <a:t>],</a:t>
            </a:r>
          </a:p>
          <a:p>
            <a:pPr lvl="1"/>
            <a:r>
              <a:rPr lang="en-GB" b="0" dirty="0" err="1">
                <a:solidFill>
                  <a:srgbClr val="9CDCFE"/>
                </a:solidFill>
                <a:effectLst/>
                <a:latin typeface="Droid Sans Mono"/>
              </a:rPr>
              <a:t>batch_size</a:t>
            </a:r>
            <a:r>
              <a:rPr lang="en-GB" b="0" dirty="0">
                <a:solidFill>
                  <a:srgbClr val="D4D4D4"/>
                </a:solidFill>
                <a:effectLst/>
                <a:latin typeface="Droid Sans Mono"/>
              </a:rPr>
              <a:t>=</a:t>
            </a:r>
            <a:r>
              <a:rPr lang="en-GB" b="0" dirty="0">
                <a:solidFill>
                  <a:srgbClr val="B5CEA8"/>
                </a:solidFill>
                <a:effectLst/>
                <a:latin typeface="Droid Sans Mono"/>
              </a:rPr>
              <a:t>1</a:t>
            </a:r>
            <a:r>
              <a:rPr lang="en-GB" dirty="0">
                <a:solidFill>
                  <a:srgbClr val="D4D4D4"/>
                </a:solidFill>
                <a:latin typeface="Droid Sans Mono"/>
              </a:rPr>
              <a:t>,</a:t>
            </a:r>
            <a:r>
              <a:rPr lang="en-GB" b="0" dirty="0">
                <a:solidFill>
                  <a:srgbClr val="9CDCFE"/>
                </a:solidFill>
                <a:effectLst/>
                <a:latin typeface="Droid Sans Mono"/>
              </a:rPr>
              <a:t>epochs</a:t>
            </a:r>
            <a:r>
              <a:rPr lang="en-GB" b="0" dirty="0">
                <a:solidFill>
                  <a:srgbClr val="D4D4D4"/>
                </a:solidFill>
                <a:effectLst/>
                <a:latin typeface="Droid Sans Mono"/>
              </a:rPr>
              <a:t>=</a:t>
            </a:r>
            <a:r>
              <a:rPr lang="en-GB" b="0" dirty="0">
                <a:solidFill>
                  <a:srgbClr val="B5CEA8"/>
                </a:solidFill>
                <a:effectLst/>
                <a:latin typeface="Droid Sans Mono"/>
              </a:rPr>
              <a:t>50</a:t>
            </a:r>
            <a:r>
              <a:rPr lang="en-GB" b="0" dirty="0">
                <a:solidFill>
                  <a:srgbClr val="D4D4D4"/>
                </a:solidFill>
                <a:effectLst/>
                <a:latin typeface="Droid Sans Mono"/>
              </a:rPr>
              <a:t>, </a:t>
            </a:r>
            <a:r>
              <a:rPr lang="en-GB" b="0" dirty="0">
                <a:solidFill>
                  <a:srgbClr val="9CDCFE"/>
                </a:solidFill>
                <a:effectLst/>
                <a:latin typeface="Droid Sans Mono"/>
              </a:rPr>
              <a:t>verbose</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shuffle</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Early stopping</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.load_weights</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a:t>
            </a:r>
          </a:p>
        </p:txBody>
      </p:sp>
      <p:grpSp>
        <p:nvGrpSpPr>
          <p:cNvPr id="24" name="Group 23">
            <a:extLst>
              <a:ext uri="{FF2B5EF4-FFF2-40B4-BE49-F238E27FC236}">
                <a16:creationId xmlns:a16="http://schemas.microsoft.com/office/drawing/2014/main" id="{E62341EC-2B9B-C3CB-23F3-4C1D345A5750}"/>
              </a:ext>
            </a:extLst>
          </p:cNvPr>
          <p:cNvGrpSpPr/>
          <p:nvPr/>
        </p:nvGrpSpPr>
        <p:grpSpPr>
          <a:xfrm>
            <a:off x="265620" y="986663"/>
            <a:ext cx="11373366" cy="1293622"/>
            <a:chOff x="265620" y="986663"/>
            <a:chExt cx="11373366" cy="1293622"/>
          </a:xfrm>
        </p:grpSpPr>
        <p:sp>
          <p:nvSpPr>
            <p:cNvPr id="17" name="Rectangle 16">
              <a:extLst>
                <a:ext uri="{FF2B5EF4-FFF2-40B4-BE49-F238E27FC236}">
                  <a16:creationId xmlns:a16="http://schemas.microsoft.com/office/drawing/2014/main" id="{0D955D09-E640-4974-FC73-1F013778E586}"/>
                </a:ext>
              </a:extLst>
            </p:cNvPr>
            <p:cNvSpPr/>
            <p:nvPr/>
          </p:nvSpPr>
          <p:spPr>
            <a:xfrm>
              <a:off x="265620" y="986663"/>
              <a:ext cx="11373366" cy="865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62951A1C-BD7A-7ABD-B99B-39ADCF904E30}"/>
                </a:ext>
              </a:extLst>
            </p:cNvPr>
            <p:cNvSpPr txBox="1"/>
            <p:nvPr/>
          </p:nvSpPr>
          <p:spPr>
            <a:xfrm>
              <a:off x="7434931" y="1910953"/>
              <a:ext cx="4204055" cy="369332"/>
            </a:xfrm>
            <a:prstGeom prst="rect">
              <a:avLst/>
            </a:prstGeom>
            <a:noFill/>
          </p:spPr>
          <p:txBody>
            <a:bodyPr wrap="square" rtlCol="0">
              <a:spAutoFit/>
            </a:bodyPr>
            <a:lstStyle/>
            <a:p>
              <a:r>
                <a:rPr lang="en-GB" dirty="0">
                  <a:solidFill>
                    <a:srgbClr val="FF0000"/>
                  </a:solidFill>
                </a:rPr>
                <a:t>Define </a:t>
              </a:r>
              <a:r>
                <a:rPr lang="en-GB" dirty="0" err="1">
                  <a:solidFill>
                    <a:srgbClr val="FF0000"/>
                  </a:solidFill>
                </a:rPr>
                <a:t>callback</a:t>
              </a:r>
              <a:r>
                <a:rPr lang="en-GB" dirty="0">
                  <a:solidFill>
                    <a:srgbClr val="FF0000"/>
                  </a:solidFill>
                </a:rPr>
                <a:t> -&gt; minimum </a:t>
              </a:r>
              <a:r>
                <a:rPr lang="en-GB" dirty="0" err="1">
                  <a:solidFill>
                    <a:srgbClr val="FF0000"/>
                  </a:solidFill>
                </a:rPr>
                <a:t>val_loss</a:t>
              </a:r>
              <a:endParaRPr lang="en-GB" dirty="0">
                <a:solidFill>
                  <a:srgbClr val="FF0000"/>
                </a:solidFill>
              </a:endParaRPr>
            </a:p>
          </p:txBody>
        </p:sp>
      </p:grpSp>
      <p:grpSp>
        <p:nvGrpSpPr>
          <p:cNvPr id="26" name="Group 25">
            <a:extLst>
              <a:ext uri="{FF2B5EF4-FFF2-40B4-BE49-F238E27FC236}">
                <a16:creationId xmlns:a16="http://schemas.microsoft.com/office/drawing/2014/main" id="{15A8E7FC-E101-126E-51DD-2810F1F064CB}"/>
              </a:ext>
            </a:extLst>
          </p:cNvPr>
          <p:cNvGrpSpPr/>
          <p:nvPr/>
        </p:nvGrpSpPr>
        <p:grpSpPr>
          <a:xfrm>
            <a:off x="646629" y="2581619"/>
            <a:ext cx="8780380" cy="369332"/>
            <a:chOff x="646629" y="2581619"/>
            <a:chExt cx="8780380" cy="369332"/>
          </a:xfrm>
        </p:grpSpPr>
        <p:sp>
          <p:nvSpPr>
            <p:cNvPr id="20" name="Rectangle 19">
              <a:extLst>
                <a:ext uri="{FF2B5EF4-FFF2-40B4-BE49-F238E27FC236}">
                  <a16:creationId xmlns:a16="http://schemas.microsoft.com/office/drawing/2014/main" id="{15D132B9-DC1A-4133-AFA8-A1043922DF06}"/>
                </a:ext>
              </a:extLst>
            </p:cNvPr>
            <p:cNvSpPr/>
            <p:nvPr/>
          </p:nvSpPr>
          <p:spPr>
            <a:xfrm>
              <a:off x="646629" y="2651760"/>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2DBFCD86-84E2-A53E-4D54-6CBBEA69D580}"/>
                </a:ext>
              </a:extLst>
            </p:cNvPr>
            <p:cNvSpPr txBox="1"/>
            <p:nvPr/>
          </p:nvSpPr>
          <p:spPr>
            <a:xfrm>
              <a:off x="5222954" y="2581619"/>
              <a:ext cx="4204055" cy="369332"/>
            </a:xfrm>
            <a:prstGeom prst="rect">
              <a:avLst/>
            </a:prstGeom>
            <a:noFill/>
          </p:spPr>
          <p:txBody>
            <a:bodyPr wrap="square" rtlCol="0">
              <a:spAutoFit/>
            </a:bodyPr>
            <a:lstStyle/>
            <a:p>
              <a:r>
                <a:rPr lang="en-GB" dirty="0">
                  <a:solidFill>
                    <a:srgbClr val="FF0000"/>
                  </a:solidFill>
                </a:rPr>
                <a:t>Add to model fitting</a:t>
              </a:r>
            </a:p>
          </p:txBody>
        </p:sp>
      </p:grpSp>
      <p:grpSp>
        <p:nvGrpSpPr>
          <p:cNvPr id="28" name="Group 27">
            <a:extLst>
              <a:ext uri="{FF2B5EF4-FFF2-40B4-BE49-F238E27FC236}">
                <a16:creationId xmlns:a16="http://schemas.microsoft.com/office/drawing/2014/main" id="{CA3B8E9B-7F20-6DC2-19EC-C6B957D127EB}"/>
              </a:ext>
            </a:extLst>
          </p:cNvPr>
          <p:cNvGrpSpPr/>
          <p:nvPr/>
        </p:nvGrpSpPr>
        <p:grpSpPr>
          <a:xfrm>
            <a:off x="265620" y="3397357"/>
            <a:ext cx="6918951" cy="646331"/>
            <a:chOff x="265620" y="3397357"/>
            <a:chExt cx="6918951" cy="646331"/>
          </a:xfrm>
        </p:grpSpPr>
        <p:sp>
          <p:nvSpPr>
            <p:cNvPr id="22" name="Rectangle 21">
              <a:extLst>
                <a:ext uri="{FF2B5EF4-FFF2-40B4-BE49-F238E27FC236}">
                  <a16:creationId xmlns:a16="http://schemas.microsoft.com/office/drawing/2014/main" id="{18C32797-B360-1871-B18B-03C91D4A9D22}"/>
                </a:ext>
              </a:extLst>
            </p:cNvPr>
            <p:cNvSpPr/>
            <p:nvPr/>
          </p:nvSpPr>
          <p:spPr>
            <a:xfrm>
              <a:off x="265620" y="3453009"/>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A22B7CF-93F4-DA1A-C1A1-D8A355790CCE}"/>
                </a:ext>
              </a:extLst>
            </p:cNvPr>
            <p:cNvSpPr txBox="1"/>
            <p:nvPr/>
          </p:nvSpPr>
          <p:spPr>
            <a:xfrm>
              <a:off x="4698268" y="3397357"/>
              <a:ext cx="2486303" cy="646331"/>
            </a:xfrm>
            <a:prstGeom prst="rect">
              <a:avLst/>
            </a:prstGeom>
            <a:noFill/>
          </p:spPr>
          <p:txBody>
            <a:bodyPr wrap="square" rtlCol="0">
              <a:spAutoFit/>
            </a:bodyPr>
            <a:lstStyle/>
            <a:p>
              <a:pPr algn="ctr"/>
              <a:r>
                <a:rPr lang="en-GB" dirty="0">
                  <a:solidFill>
                    <a:srgbClr val="FF0000"/>
                  </a:solidFill>
                </a:rPr>
                <a:t>Load model </a:t>
              </a:r>
            </a:p>
            <a:p>
              <a:pPr algn="ctr"/>
              <a:r>
                <a:rPr lang="en-GB" dirty="0">
                  <a:solidFill>
                    <a:srgbClr val="FF0000"/>
                  </a:solidFill>
                </a:rPr>
                <a:t>with ‘best’ weights</a:t>
              </a:r>
            </a:p>
          </p:txBody>
        </p:sp>
      </p:grpSp>
    </p:spTree>
    <p:extLst>
      <p:ext uri="{BB962C8B-B14F-4D97-AF65-F5344CB8AC3E}">
        <p14:creationId xmlns:p14="http://schemas.microsoft.com/office/powerpoint/2010/main" val="1182152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Drop out</a:t>
            </a:r>
          </a:p>
        </p:txBody>
      </p:sp>
      <p:pic>
        <p:nvPicPr>
          <p:cNvPr id="2" name="Picture 1">
            <a:extLst>
              <a:ext uri="{FF2B5EF4-FFF2-40B4-BE49-F238E27FC236}">
                <a16:creationId xmlns:a16="http://schemas.microsoft.com/office/drawing/2014/main" id="{C8A3C6B5-DDEA-1BC2-9F79-92BEFECA41F7}"/>
              </a:ext>
            </a:extLst>
          </p:cNvPr>
          <p:cNvPicPr>
            <a:picLocks noChangeAspect="1"/>
          </p:cNvPicPr>
          <p:nvPr/>
        </p:nvPicPr>
        <p:blipFill>
          <a:blip r:embed="rId3">
            <a:duotone>
              <a:prstClr val="black"/>
              <a:schemeClr val="accent1">
                <a:tint val="45000"/>
                <a:satMod val="400000"/>
              </a:schemeClr>
            </a:duotone>
          </a:blip>
          <a:stretch>
            <a:fillRect/>
          </a:stretch>
        </p:blipFill>
        <p:spPr>
          <a:xfrm>
            <a:off x="2120535" y="1865414"/>
            <a:ext cx="8299269" cy="3019021"/>
          </a:xfrm>
          <a:prstGeom prst="rect">
            <a:avLst/>
          </a:prstGeom>
        </p:spPr>
      </p:pic>
      <p:sp>
        <p:nvSpPr>
          <p:cNvPr id="3" name="TextBox 2">
            <a:extLst>
              <a:ext uri="{FF2B5EF4-FFF2-40B4-BE49-F238E27FC236}">
                <a16:creationId xmlns:a16="http://schemas.microsoft.com/office/drawing/2014/main" id="{1A8C7F8B-94C6-757A-F127-2EFFFFFCFDC5}"/>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4" name="TextBox 3">
            <a:extLst>
              <a:ext uri="{FF2B5EF4-FFF2-40B4-BE49-F238E27FC236}">
                <a16:creationId xmlns:a16="http://schemas.microsoft.com/office/drawing/2014/main" id="{8932FEF3-EEA1-042B-2481-DA4541BDEA1E}"/>
              </a:ext>
            </a:extLst>
          </p:cNvPr>
          <p:cNvSpPr txBox="1"/>
          <p:nvPr/>
        </p:nvSpPr>
        <p:spPr>
          <a:xfrm>
            <a:off x="6757851" y="5645055"/>
            <a:ext cx="5183777" cy="461665"/>
          </a:xfrm>
          <a:prstGeom prst="rect">
            <a:avLst/>
          </a:prstGeom>
          <a:noFill/>
        </p:spPr>
        <p:txBody>
          <a:bodyPr wrap="square">
            <a:spAutoFit/>
          </a:bodyPr>
          <a:lstStyle/>
          <a:p>
            <a:pPr>
              <a:lnSpc>
                <a:spcPct val="150000"/>
              </a:lnSpc>
            </a:pPr>
            <a:r>
              <a:rPr lang="en-GB" dirty="0">
                <a:solidFill>
                  <a:schemeClr val="accent1"/>
                </a:solidFill>
              </a:rPr>
              <a:t>X Longer to train (more noisy updates)</a:t>
            </a:r>
          </a:p>
        </p:txBody>
      </p:sp>
    </p:spTree>
    <p:extLst>
      <p:ext uri="{BB962C8B-B14F-4D97-AF65-F5344CB8AC3E}">
        <p14:creationId xmlns:p14="http://schemas.microsoft.com/office/powerpoint/2010/main" val="62453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469174" y="730410"/>
            <a:ext cx="11253652" cy="3139321"/>
          </a:xfrm>
          <a:prstGeom prst="rect">
            <a:avLst/>
          </a:prstGeom>
          <a:noFill/>
        </p:spPr>
        <p:txBody>
          <a:bodyPr wrap="square">
            <a:spAutoFit/>
          </a:bodyPr>
          <a:lstStyle/>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nConvFilters</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#Add option of </a:t>
            </a:r>
            <a:r>
              <a:rPr lang="en-GB" dirty="0">
                <a:solidFill>
                  <a:srgbClr val="6A9955"/>
                </a:solidFill>
                <a:latin typeface="Calibri" panose="020F0502020204030204" pitchFamily="34" charset="0"/>
                <a:cs typeface="Calibri" panose="020F0502020204030204" pitchFamily="34" charset="0"/>
              </a:rPr>
              <a:t>drop-out </a:t>
            </a:r>
            <a:r>
              <a:rPr lang="en-GB" b="0" dirty="0">
                <a:solidFill>
                  <a:srgbClr val="6A9955"/>
                </a:solidFill>
                <a:effectLst/>
                <a:latin typeface="Calibri" panose="020F0502020204030204" pitchFamily="34" charset="0"/>
                <a:cs typeface="Calibri" panose="020F0502020204030204" pitchFamily="34" charset="0"/>
              </a:rPr>
              <a:t>with rate dropout</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if</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dropout_rate</a:t>
            </a:r>
            <a:r>
              <a:rPr lang="en-GB" b="0" dirty="0">
                <a:solidFill>
                  <a:srgbClr val="D4D4D4"/>
                </a:solidFill>
                <a:effectLst/>
                <a:latin typeface="Calibri" panose="020F0502020204030204" pitchFamily="34" charset="0"/>
                <a:cs typeface="Calibri" panose="020F0502020204030204" pitchFamily="34" charset="0"/>
              </a:rPr>
              <a:t>&gt;</a:t>
            </a:r>
            <a:r>
              <a:rPr lang="en-GB" b="0" dirty="0">
                <a:solidFill>
                  <a:srgbClr val="B5CEA8"/>
                </a:solidFill>
                <a:effectLst/>
                <a:latin typeface="Calibri" panose="020F0502020204030204" pitchFamily="34" charset="0"/>
                <a:cs typeface="Calibri" panose="020F0502020204030204" pitchFamily="34" charset="0"/>
              </a:rPr>
              <a:t>0</a:t>
            </a:r>
            <a:r>
              <a:rPr lang="en-GB" b="0" dirty="0">
                <a:solidFill>
                  <a:srgbClr val="D4D4D4"/>
                </a:solidFill>
                <a:effectLst/>
                <a:latin typeface="Calibri" panose="020F0502020204030204" pitchFamily="34" charset="0"/>
                <a:cs typeface="Calibri" panose="020F0502020204030204" pitchFamily="34" charset="0"/>
              </a:rPr>
              <a:t>:</a:t>
            </a:r>
          </a:p>
          <a:p>
            <a:r>
              <a:rPr lang="en-GB" dirty="0">
                <a:solidFill>
                  <a:srgbClr val="9CDCFE"/>
                </a:solidFill>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.layers.Dropout</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dropout_rate</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 Reduce to 1 dimension for classification</a:t>
            </a:r>
            <a:endParaRPr lang="en-GB" b="0" dirty="0">
              <a:solidFill>
                <a:srgbClr val="D4D4D4"/>
              </a:solidFill>
              <a:effectLst/>
              <a:latin typeface="Calibri" panose="020F0502020204030204" pitchFamily="34" charset="0"/>
              <a:cs typeface="Calibri" panose="020F0502020204030204" pitchFamily="34" charset="0"/>
            </a:endParaRPr>
          </a:p>
          <a:p>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.layers.Flatten</a:t>
            </a:r>
            <a:r>
              <a:rPr lang="en-GB" b="0" dirty="0">
                <a:solidFill>
                  <a:srgbClr val="D4D4D4"/>
                </a:solidFill>
                <a:effectLst/>
                <a:latin typeface="Calibri" panose="020F0502020204030204" pitchFamily="34" charset="0"/>
                <a:cs typeface="Calibri" panose="020F0502020204030204" pitchFamily="34" charset="0"/>
              </a:rPr>
              <a:t>())</a:t>
            </a:r>
          </a:p>
        </p:txBody>
      </p:sp>
      <p:grpSp>
        <p:nvGrpSpPr>
          <p:cNvPr id="11" name="Group 10">
            <a:extLst>
              <a:ext uri="{FF2B5EF4-FFF2-40B4-BE49-F238E27FC236}">
                <a16:creationId xmlns:a16="http://schemas.microsoft.com/office/drawing/2014/main" id="{2F829FA6-6E28-C215-8FAE-169D37395511}"/>
              </a:ext>
            </a:extLst>
          </p:cNvPr>
          <p:cNvGrpSpPr/>
          <p:nvPr/>
        </p:nvGrpSpPr>
        <p:grpSpPr>
          <a:xfrm>
            <a:off x="469174" y="2127741"/>
            <a:ext cx="11253652" cy="4645974"/>
            <a:chOff x="469174" y="2127741"/>
            <a:chExt cx="11253652" cy="4645974"/>
          </a:xfrm>
        </p:grpSpPr>
        <p:sp>
          <p:nvSpPr>
            <p:cNvPr id="4" name="Rectangle 3">
              <a:extLst>
                <a:ext uri="{FF2B5EF4-FFF2-40B4-BE49-F238E27FC236}">
                  <a16:creationId xmlns:a16="http://schemas.microsoft.com/office/drawing/2014/main" id="{2A2463BC-9BE5-66C0-4570-1955B40CEDDF}"/>
                </a:ext>
              </a:extLst>
            </p:cNvPr>
            <p:cNvSpPr/>
            <p:nvPr/>
          </p:nvSpPr>
          <p:spPr>
            <a:xfrm>
              <a:off x="469174" y="2127741"/>
              <a:ext cx="5278483" cy="10189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Diagram&#10;&#10;Description automatically generated">
              <a:extLst>
                <a:ext uri="{FF2B5EF4-FFF2-40B4-BE49-F238E27FC236}">
                  <a16:creationId xmlns:a16="http://schemas.microsoft.com/office/drawing/2014/main" id="{7775891A-8931-3854-DC39-D0D463FB9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478" y="2282677"/>
              <a:ext cx="5891348" cy="4416976"/>
            </a:xfrm>
            <a:prstGeom prst="rect">
              <a:avLst/>
            </a:prstGeom>
          </p:spPr>
        </p:pic>
        <p:pic>
          <p:nvPicPr>
            <p:cNvPr id="9" name="Picture 8" descr="Diagram&#10;&#10;Description automatically generated">
              <a:extLst>
                <a:ext uri="{FF2B5EF4-FFF2-40B4-BE49-F238E27FC236}">
                  <a16:creationId xmlns:a16="http://schemas.microsoft.com/office/drawing/2014/main" id="{A6FF93D2-30D5-DCA2-1246-166163C912C5}"/>
                </a:ext>
              </a:extLst>
            </p:cNvPr>
            <p:cNvPicPr>
              <a:picLocks noChangeAspect="1"/>
            </p:cNvPicPr>
            <p:nvPr/>
          </p:nvPicPr>
          <p:blipFill rotWithShape="1">
            <a:blip r:embed="rId3">
              <a:extLst>
                <a:ext uri="{28A0092B-C50C-407E-A947-70E740481C1C}">
                  <a14:useLocalDpi xmlns:a14="http://schemas.microsoft.com/office/drawing/2010/main" val="0"/>
                </a:ext>
              </a:extLst>
            </a:blip>
            <a:srcRect t="95288" r="54315"/>
            <a:stretch/>
          </p:blipFill>
          <p:spPr>
            <a:xfrm>
              <a:off x="5831478" y="6318114"/>
              <a:ext cx="5891348" cy="455601"/>
            </a:xfrm>
            <a:prstGeom prst="rect">
              <a:avLst/>
            </a:prstGeom>
          </p:spPr>
        </p:pic>
        <p:sp>
          <p:nvSpPr>
            <p:cNvPr id="5" name="TextBox 4">
              <a:extLst>
                <a:ext uri="{FF2B5EF4-FFF2-40B4-BE49-F238E27FC236}">
                  <a16:creationId xmlns:a16="http://schemas.microsoft.com/office/drawing/2014/main" id="{9C3676E3-4F62-F502-EDA7-431917DF9E5A}"/>
                </a:ext>
              </a:extLst>
            </p:cNvPr>
            <p:cNvSpPr txBox="1"/>
            <p:nvPr/>
          </p:nvSpPr>
          <p:spPr>
            <a:xfrm>
              <a:off x="7948330" y="2562223"/>
              <a:ext cx="3431169" cy="646331"/>
            </a:xfrm>
            <a:prstGeom prst="rect">
              <a:avLst/>
            </a:prstGeom>
            <a:noFill/>
          </p:spPr>
          <p:txBody>
            <a:bodyPr wrap="square" rtlCol="0">
              <a:spAutoFit/>
            </a:bodyPr>
            <a:lstStyle/>
            <a:p>
              <a:r>
                <a:rPr lang="en-GB" dirty="0">
                  <a:solidFill>
                    <a:srgbClr val="FF0000"/>
                  </a:solidFill>
                </a:rPr>
                <a:t>Add a Dropout layer between the CNN and the Dense layers</a:t>
              </a:r>
            </a:p>
          </p:txBody>
        </p:sp>
        <p:sp>
          <p:nvSpPr>
            <p:cNvPr id="10" name="Arrow: Down 9">
              <a:extLst>
                <a:ext uri="{FF2B5EF4-FFF2-40B4-BE49-F238E27FC236}">
                  <a16:creationId xmlns:a16="http://schemas.microsoft.com/office/drawing/2014/main" id="{3220FF4F-7FB5-CEDE-9E66-5AAAA2030001}"/>
                </a:ext>
              </a:extLst>
            </p:cNvPr>
            <p:cNvSpPr/>
            <p:nvPr/>
          </p:nvSpPr>
          <p:spPr>
            <a:xfrm>
              <a:off x="8516983" y="338831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9916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71B47125-F7AA-EF8A-56CE-6689159ACC70}"/>
              </a:ext>
            </a:extLst>
          </p:cNvPr>
          <p:cNvPicPr>
            <a:picLocks noChangeAspect="1"/>
          </p:cNvPicPr>
          <p:nvPr/>
        </p:nvPicPr>
        <p:blipFill rotWithShape="1">
          <a:blip r:embed="rId3">
            <a:extLst>
              <a:ext uri="{28A0092B-C50C-407E-A947-70E740481C1C}">
                <a14:useLocalDpi xmlns:a14="http://schemas.microsoft.com/office/drawing/2010/main" val="0"/>
              </a:ext>
            </a:extLst>
          </a:blip>
          <a:srcRect t="-10374" b="-8638"/>
          <a:stretch/>
        </p:blipFill>
        <p:spPr>
          <a:xfrm>
            <a:off x="191238" y="1279849"/>
            <a:ext cx="11809523" cy="5395271"/>
          </a:xfrm>
          <a:prstGeom prst="rect">
            <a:avLst/>
          </a:prstGeom>
          <a:solidFill>
            <a:schemeClr val="bg1"/>
          </a:solidFill>
        </p:spPr>
      </p:pic>
      <p:grpSp>
        <p:nvGrpSpPr>
          <p:cNvPr id="14" name="Group 13">
            <a:extLst>
              <a:ext uri="{FF2B5EF4-FFF2-40B4-BE49-F238E27FC236}">
                <a16:creationId xmlns:a16="http://schemas.microsoft.com/office/drawing/2014/main" id="{891E4100-7712-BDDD-C290-CED0862DC8AB}"/>
              </a:ext>
            </a:extLst>
          </p:cNvPr>
          <p:cNvGrpSpPr/>
          <p:nvPr/>
        </p:nvGrpSpPr>
        <p:grpSpPr>
          <a:xfrm>
            <a:off x="4036423" y="4885509"/>
            <a:ext cx="1463040" cy="796834"/>
            <a:chOff x="4036423" y="4833257"/>
            <a:chExt cx="1463040" cy="875212"/>
          </a:xfrm>
        </p:grpSpPr>
        <p:cxnSp>
          <p:nvCxnSpPr>
            <p:cNvPr id="12" name="Straight Arrow Connector 11">
              <a:extLst>
                <a:ext uri="{FF2B5EF4-FFF2-40B4-BE49-F238E27FC236}">
                  <a16:creationId xmlns:a16="http://schemas.microsoft.com/office/drawing/2014/main" id="{7AB57545-93E9-633F-4CFA-4ABD61154687}"/>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F9B259-C4A0-BCFE-768D-284ED14A47EF}"/>
                </a:ext>
              </a:extLst>
            </p:cNvPr>
            <p:cNvSpPr txBox="1"/>
            <p:nvPr/>
          </p:nvSpPr>
          <p:spPr>
            <a:xfrm>
              <a:off x="4036423" y="4947697"/>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sp>
        <p:nvSpPr>
          <p:cNvPr id="18" name="TextBox 17">
            <a:extLst>
              <a:ext uri="{FF2B5EF4-FFF2-40B4-BE49-F238E27FC236}">
                <a16:creationId xmlns:a16="http://schemas.microsoft.com/office/drawing/2014/main" id="{763CCAA6-4919-D6FD-F50C-40A8D6C21D94}"/>
              </a:ext>
            </a:extLst>
          </p:cNvPr>
          <p:cNvSpPr txBox="1"/>
          <p:nvPr/>
        </p:nvSpPr>
        <p:spPr>
          <a:xfrm>
            <a:off x="1628504" y="1397415"/>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19" name="TextBox 18">
            <a:extLst>
              <a:ext uri="{FF2B5EF4-FFF2-40B4-BE49-F238E27FC236}">
                <a16:creationId xmlns:a16="http://schemas.microsoft.com/office/drawing/2014/main" id="{1122AD77-41DB-E7C2-7895-237154083FF7}"/>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20" name="TextBox 19">
            <a:extLst>
              <a:ext uri="{FF2B5EF4-FFF2-40B4-BE49-F238E27FC236}">
                <a16:creationId xmlns:a16="http://schemas.microsoft.com/office/drawing/2014/main" id="{2CC25F19-3280-7A7E-FB00-D4D252A7F90B}"/>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21" name="TextBox 20">
            <a:extLst>
              <a:ext uri="{FF2B5EF4-FFF2-40B4-BE49-F238E27FC236}">
                <a16:creationId xmlns:a16="http://schemas.microsoft.com/office/drawing/2014/main" id="{296078C3-64B3-F8E3-73EE-BC81424A9938}"/>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spTree>
    <p:extLst>
      <p:ext uri="{BB962C8B-B14F-4D97-AF65-F5344CB8AC3E}">
        <p14:creationId xmlns:p14="http://schemas.microsoft.com/office/powerpoint/2010/main" val="113155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Weight regularization</a:t>
            </a:r>
          </a:p>
        </p:txBody>
      </p:sp>
      <p:sp>
        <p:nvSpPr>
          <p:cNvPr id="5" name="TextBox 4">
            <a:extLst>
              <a:ext uri="{FF2B5EF4-FFF2-40B4-BE49-F238E27FC236}">
                <a16:creationId xmlns:a16="http://schemas.microsoft.com/office/drawing/2014/main" id="{04FB3566-7621-6F43-E4A9-C7A560247C34}"/>
              </a:ext>
            </a:extLst>
          </p:cNvPr>
          <p:cNvSpPr txBox="1"/>
          <p:nvPr/>
        </p:nvSpPr>
        <p:spPr>
          <a:xfrm>
            <a:off x="419100" y="1651820"/>
            <a:ext cx="11624854" cy="1200329"/>
          </a:xfrm>
          <a:prstGeom prst="rect">
            <a:avLst/>
          </a:prstGeom>
          <a:noFill/>
        </p:spPr>
        <p:txBody>
          <a:bodyPr wrap="square">
            <a:spAutoFit/>
          </a:bodyPr>
          <a:lstStyle/>
          <a:p>
            <a:pPr>
              <a:buFont typeface="Arial" panose="020B0604020202020204" pitchFamily="34" charset="0"/>
              <a:buChar char="•"/>
            </a:pPr>
            <a:r>
              <a:rPr lang="en-GB" dirty="0">
                <a:latin typeface="+mj-lt"/>
                <a:cs typeface="Calibri" panose="020F0502020204030204" pitchFamily="34" charset="0"/>
              </a:rPr>
              <a:t> Large weights in a neural network are a sign of a more complex network that has overfit the training data.</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 Penalizing a network based on the size of the network weights during training can reduce overfitting.</a:t>
            </a:r>
          </a:p>
          <a:p>
            <a:endParaRPr lang="en-GB" dirty="0">
              <a:latin typeface="+mj-lt"/>
              <a:cs typeface="Calibri" panose="020F0502020204030204" pitchFamily="34" charset="0"/>
            </a:endParaRPr>
          </a:p>
        </p:txBody>
      </p:sp>
      <p:grpSp>
        <p:nvGrpSpPr>
          <p:cNvPr id="9" name="Group 8">
            <a:extLst>
              <a:ext uri="{FF2B5EF4-FFF2-40B4-BE49-F238E27FC236}">
                <a16:creationId xmlns:a16="http://schemas.microsoft.com/office/drawing/2014/main" id="{CD2F7BEF-8B92-CF5A-5F34-584024B2E4E7}"/>
              </a:ext>
            </a:extLst>
          </p:cNvPr>
          <p:cNvGrpSpPr/>
          <p:nvPr/>
        </p:nvGrpSpPr>
        <p:grpSpPr>
          <a:xfrm>
            <a:off x="3415029" y="3295094"/>
            <a:ext cx="7938771" cy="818366"/>
            <a:chOff x="4015920" y="3334283"/>
            <a:chExt cx="7938771" cy="818366"/>
          </a:xfrm>
        </p:grpSpPr>
        <p:sp>
          <p:nvSpPr>
            <p:cNvPr id="7" name="Rectangle 6">
              <a:extLst>
                <a:ext uri="{FF2B5EF4-FFF2-40B4-BE49-F238E27FC236}">
                  <a16:creationId xmlns:a16="http://schemas.microsoft.com/office/drawing/2014/main" id="{1767B131-F4EA-EE27-5556-4EE60415F0F1}"/>
                </a:ext>
              </a:extLst>
            </p:cNvPr>
            <p:cNvSpPr/>
            <p:nvPr/>
          </p:nvSpPr>
          <p:spPr>
            <a:xfrm>
              <a:off x="6505302" y="3334283"/>
              <a:ext cx="1989986"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6A97FB-215E-EE25-280D-9F0510C12520}"/>
                    </a:ext>
                  </a:extLst>
                </p:cNvPr>
                <p:cNvSpPr txBox="1"/>
                <p:nvPr/>
              </p:nvSpPr>
              <p:spPr>
                <a:xfrm>
                  <a:off x="4015920" y="3334283"/>
                  <a:ext cx="447936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𝑤𝑒𝑖𝑔h𝑡𝑠</m:t>
                                    </m:r>
                                    <m:r>
                                      <a:rPr lang="en-GB" i="1">
                                        <a:latin typeface="Cambria Math" panose="02040503050406030204" pitchFamily="18" charset="0"/>
                                      </a:rPr>
                                      <m:t>^2</m:t>
                                    </m:r>
                                  </m:e>
                                </m:d>
                              </m:e>
                            </m:nary>
                          </m:e>
                        </m:rad>
                      </m:oMath>
                    </m:oMathPara>
                  </a14:m>
                  <a:endParaRPr lang="en-GB" dirty="0"/>
                </a:p>
              </p:txBody>
            </p:sp>
          </mc:Choice>
          <mc:Fallback xmlns="">
            <p:sp>
              <p:nvSpPr>
                <p:cNvPr id="6" name="TextBox 5">
                  <a:extLst>
                    <a:ext uri="{FF2B5EF4-FFF2-40B4-BE49-F238E27FC236}">
                      <a16:creationId xmlns:a16="http://schemas.microsoft.com/office/drawing/2014/main" id="{1F6A97FB-215E-EE25-280D-9F0510C12520}"/>
                    </a:ext>
                  </a:extLst>
                </p:cNvPr>
                <p:cNvSpPr txBox="1">
                  <a:spLocks noRot="1" noChangeAspect="1" noMove="1" noResize="1" noEditPoints="1" noAdjustHandles="1" noChangeArrowheads="1" noChangeShapeType="1" noTextEdit="1"/>
                </p:cNvSpPr>
                <p:nvPr/>
              </p:nvSpPr>
              <p:spPr>
                <a:xfrm>
                  <a:off x="4015920" y="3334283"/>
                  <a:ext cx="4479368" cy="818366"/>
                </a:xfrm>
                <a:prstGeom prst="rect">
                  <a:avLst/>
                </a:prstGeom>
                <a:blipFill>
                  <a:blip r:embed="rId3"/>
                  <a:stretch>
                    <a:fillRect b="-746"/>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2A934117-D349-47C6-22F1-91C0E84E06FF}"/>
                </a:ext>
              </a:extLst>
            </p:cNvPr>
            <p:cNvSpPr/>
            <p:nvPr/>
          </p:nvSpPr>
          <p:spPr>
            <a:xfrm>
              <a:off x="8421188" y="3334283"/>
              <a:ext cx="3533503" cy="81836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Additional L2 (or L1 or L1L2) Penalty on the weights of the network</a:t>
              </a:r>
            </a:p>
          </p:txBody>
        </p:sp>
      </p:grpSp>
      <p:sp>
        <p:nvSpPr>
          <p:cNvPr id="12" name="TextBox 11">
            <a:extLst>
              <a:ext uri="{FF2B5EF4-FFF2-40B4-BE49-F238E27FC236}">
                <a16:creationId xmlns:a16="http://schemas.microsoft.com/office/drawing/2014/main" id="{5A26CBEE-F22B-221F-A83D-F0CF60A7C8A0}"/>
              </a:ext>
            </a:extLst>
          </p:cNvPr>
          <p:cNvSpPr txBox="1"/>
          <p:nvPr/>
        </p:nvSpPr>
        <p:spPr>
          <a:xfrm>
            <a:off x="3042556" y="5067975"/>
            <a:ext cx="6294120" cy="369332"/>
          </a:xfrm>
          <a:prstGeom prst="rect">
            <a:avLst/>
          </a:prstGeom>
          <a:noFill/>
        </p:spPr>
        <p:txBody>
          <a:bodyPr wrap="square">
            <a:spAutoFit/>
          </a:bodyPr>
          <a:lstStyle/>
          <a:p>
            <a:pPr algn="ctr"/>
            <a:r>
              <a:rPr lang="en-GB" dirty="0">
                <a:latin typeface="+mj-lt"/>
                <a:cs typeface="Calibri" panose="020F0502020204030204" pitchFamily="34" charset="0"/>
              </a:rPr>
              <a:t>Similar effects to drop-out</a:t>
            </a:r>
            <a:endParaRPr lang="en-GB" dirty="0"/>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877163"/>
          </a:xfrm>
          <a:prstGeom prst="rect">
            <a:avLst/>
          </a:prstGeom>
          <a:noFill/>
        </p:spPr>
        <p:txBody>
          <a:bodyPr wrap="square">
            <a:spAutoFit/>
          </a:bodyPr>
          <a:lstStyle/>
          <a:p>
            <a:pPr>
              <a:lnSpc>
                <a:spcPct val="150000"/>
              </a:lnSpc>
            </a:pPr>
            <a:r>
              <a:rPr lang="en-GB" dirty="0">
                <a:solidFill>
                  <a:schemeClr val="accent1"/>
                </a:solidFill>
              </a:rPr>
              <a:t>X Tuning the regularization parameter </a:t>
            </a:r>
          </a:p>
          <a:p>
            <a:pPr>
              <a:lnSpc>
                <a:spcPct val="150000"/>
              </a:lnSpc>
            </a:pPr>
            <a:r>
              <a:rPr lang="en-GB" dirty="0">
                <a:solidFill>
                  <a:schemeClr val="accent1"/>
                </a:solidFill>
              </a:rPr>
              <a:t>X Over regularization will lead to suboptimal results</a:t>
            </a:r>
          </a:p>
        </p:txBody>
      </p:sp>
    </p:spTree>
    <p:extLst>
      <p:ext uri="{BB962C8B-B14F-4D97-AF65-F5344CB8AC3E}">
        <p14:creationId xmlns:p14="http://schemas.microsoft.com/office/powerpoint/2010/main" val="182728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2862322"/>
          </a:xfrm>
          <a:prstGeom prst="rect">
            <a:avLst/>
          </a:prstGeom>
          <a:noFill/>
        </p:spPr>
        <p:txBody>
          <a:bodyPr wrap="square">
            <a:spAutoFit/>
          </a:bodyPr>
          <a:lstStyle/>
          <a:p>
            <a:r>
              <a:rPr lang="en-GB" b="0" dirty="0">
                <a:solidFill>
                  <a:srgbClr val="6A9955"/>
                </a:solidFill>
                <a:effectLst/>
                <a:latin typeface="Droid Sans Mono"/>
              </a:rPr>
              <a:t># Add L2 regularization if </a:t>
            </a:r>
            <a:r>
              <a:rPr lang="en-GB" b="0" dirty="0" err="1">
                <a:solidFill>
                  <a:srgbClr val="6A9955"/>
                </a:solidFill>
                <a:effectLst/>
                <a:latin typeface="Droid Sans Mono"/>
              </a:rPr>
              <a:t>kernel_regularizer</a:t>
            </a:r>
            <a:r>
              <a:rPr lang="en-GB" b="0" dirty="0">
                <a:solidFill>
                  <a:srgbClr val="6A9955"/>
                </a:solidFill>
                <a:effectLst/>
                <a:latin typeface="Droid Sans Mono"/>
              </a:rPr>
              <a:t> is not None</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err="1">
                <a:solidFill>
                  <a:srgbClr val="9CDCFE"/>
                </a:solidFill>
                <a:effectLst/>
                <a:latin typeface="Droid Sans Mono"/>
              </a:rPr>
              <a:t>lambda_regularizer</a:t>
            </a:r>
            <a:r>
              <a:rPr lang="en-GB" b="0" dirty="0">
                <a:solidFill>
                  <a:srgbClr val="D4D4D4"/>
                </a:solidFill>
                <a:effectLst/>
                <a:latin typeface="Droid Sans Mono"/>
              </a:rPr>
              <a:t> </a:t>
            </a:r>
            <a:r>
              <a:rPr lang="en-GB" b="0" dirty="0">
                <a:solidFill>
                  <a:srgbClr val="569CD6"/>
                </a:solidFill>
                <a:effectLst/>
                <a:latin typeface="Droid Sans Mono"/>
              </a:rPr>
              <a:t>is</a:t>
            </a:r>
            <a:r>
              <a:rPr lang="en-GB" b="0" dirty="0">
                <a:solidFill>
                  <a:srgbClr val="D4D4D4"/>
                </a:solidFill>
                <a:effectLst/>
                <a:latin typeface="Droid Sans Mono"/>
              </a:rPr>
              <a:t> </a:t>
            </a:r>
            <a:r>
              <a:rPr lang="en-GB" b="0" dirty="0">
                <a:solidFill>
                  <a:srgbClr val="569CD6"/>
                </a:solidFill>
                <a:effectLst/>
                <a:latin typeface="Droid Sans Mono"/>
              </a:rPr>
              <a:t>not</a:t>
            </a:r>
            <a:r>
              <a:rPr lang="en-GB" b="0" dirty="0">
                <a:solidFill>
                  <a:srgbClr val="D4D4D4"/>
                </a:solidFill>
                <a:effectLst/>
                <a:latin typeface="Droid Sans Mono"/>
              </a:rPr>
              <a:t> </a:t>
            </a:r>
            <a:r>
              <a:rPr lang="en-GB" b="0" dirty="0">
                <a:solidFill>
                  <a:srgbClr val="569CD6"/>
                </a:solidFill>
                <a:effectLst/>
                <a:latin typeface="Droid Sans Mono"/>
              </a:rPr>
              <a:t>None</a:t>
            </a:r>
            <a:r>
              <a:rPr lang="en-GB" b="0" dirty="0">
                <a:solidFill>
                  <a:srgbClr val="D4D4D4"/>
                </a:solidFill>
                <a:effectLst/>
                <a:latin typeface="Droid Sans Mono"/>
              </a:rPr>
              <a:t>:</a:t>
            </a:r>
          </a:p>
          <a:p>
            <a:pPr lvl="1"/>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4EC9B0"/>
                </a:solidFill>
                <a:effectLst/>
                <a:latin typeface="Droid Sans Mono"/>
              </a:rPr>
              <a:t>tf</a:t>
            </a:r>
            <a:r>
              <a:rPr lang="en-GB" b="0" dirty="0">
                <a:solidFill>
                  <a:srgbClr val="D4D4D4"/>
                </a:solidFill>
                <a:effectLst/>
                <a:latin typeface="Droid Sans Mono"/>
              </a:rPr>
              <a:t>.</a:t>
            </a:r>
            <a:r>
              <a:rPr lang="en-GB" b="0" dirty="0">
                <a:solidFill>
                  <a:srgbClr val="9CDCFE"/>
                </a:solidFill>
                <a:effectLst/>
                <a:latin typeface="Droid Sans Mono"/>
              </a:rPr>
              <a:t>keras</a:t>
            </a:r>
            <a:r>
              <a:rPr lang="en-GB" b="0" dirty="0">
                <a:solidFill>
                  <a:srgbClr val="D4D4D4"/>
                </a:solidFill>
                <a:effectLst/>
                <a:latin typeface="Droid Sans Mono"/>
              </a:rPr>
              <a:t>.regularizers.l2(</a:t>
            </a:r>
            <a:r>
              <a:rPr lang="en-GB" b="0" dirty="0" err="1">
                <a:solidFill>
                  <a:srgbClr val="9CDCFE"/>
                </a:solidFill>
                <a:effectLst/>
                <a:latin typeface="Droid Sans Mono"/>
              </a:rPr>
              <a:t>lambda_regularizer</a:t>
            </a:r>
            <a:r>
              <a:rPr lang="en-GB" b="0" dirty="0">
                <a:solidFill>
                  <a:srgbClr val="D4D4D4"/>
                </a:solidFill>
                <a:effectLst/>
                <a:latin typeface="Droid Sans Mono"/>
              </a:rPr>
              <a:t>)</a:t>
            </a:r>
          </a:p>
          <a:p>
            <a:endParaRPr lang="en-GB" b="0" dirty="0">
              <a:solidFill>
                <a:srgbClr val="6A9955"/>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nConvFilters</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884EDD7A-1955-8047-50C1-6E28CE8DECAE}"/>
              </a:ext>
            </a:extLst>
          </p:cNvPr>
          <p:cNvSpPr/>
          <p:nvPr/>
        </p:nvSpPr>
        <p:spPr>
          <a:xfrm>
            <a:off x="4984637" y="2593775"/>
            <a:ext cx="3807590" cy="369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38D7B130-77AF-A7D9-55B4-8F19482484D7}"/>
              </a:ext>
            </a:extLst>
          </p:cNvPr>
          <p:cNvGrpSpPr/>
          <p:nvPr/>
        </p:nvGrpSpPr>
        <p:grpSpPr>
          <a:xfrm>
            <a:off x="280617" y="650592"/>
            <a:ext cx="11911383" cy="5991490"/>
            <a:chOff x="280617" y="650592"/>
            <a:chExt cx="11911383" cy="5991490"/>
          </a:xfrm>
        </p:grpSpPr>
        <p:grpSp>
          <p:nvGrpSpPr>
            <p:cNvPr id="2" name="Group 1">
              <a:extLst>
                <a:ext uri="{FF2B5EF4-FFF2-40B4-BE49-F238E27FC236}">
                  <a16:creationId xmlns:a16="http://schemas.microsoft.com/office/drawing/2014/main" id="{512A39E3-259A-F9A8-C5D1-307C395D160C}"/>
                </a:ext>
              </a:extLst>
            </p:cNvPr>
            <p:cNvGrpSpPr/>
            <p:nvPr/>
          </p:nvGrpSpPr>
          <p:grpSpPr>
            <a:xfrm>
              <a:off x="280617" y="650592"/>
              <a:ext cx="11911383" cy="5991490"/>
              <a:chOff x="-947291" y="1263127"/>
              <a:chExt cx="11911383" cy="5991490"/>
            </a:xfrm>
          </p:grpSpPr>
          <p:sp>
            <p:nvSpPr>
              <p:cNvPr id="6" name="Rectangle 5">
                <a:extLst>
                  <a:ext uri="{FF2B5EF4-FFF2-40B4-BE49-F238E27FC236}">
                    <a16:creationId xmlns:a16="http://schemas.microsoft.com/office/drawing/2014/main" id="{528123D8-84C1-97C4-8666-EE494587DCB6}"/>
                  </a:ext>
                </a:extLst>
              </p:cNvPr>
              <p:cNvSpPr/>
              <p:nvPr/>
            </p:nvSpPr>
            <p:spPr>
              <a:xfrm>
                <a:off x="-947291" y="1263127"/>
                <a:ext cx="6778769" cy="930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descr="Diagram&#10;&#10;Description automatically generated">
                <a:extLst>
                  <a:ext uri="{FF2B5EF4-FFF2-40B4-BE49-F238E27FC236}">
                    <a16:creationId xmlns:a16="http://schemas.microsoft.com/office/drawing/2014/main" id="{A05D0316-1166-8797-2F7E-715832C5C041}"/>
                  </a:ext>
                </a:extLst>
              </p:cNvPr>
              <p:cNvPicPr>
                <a:picLocks noChangeAspect="1"/>
              </p:cNvPicPr>
              <p:nvPr/>
            </p:nvPicPr>
            <p:blipFill rotWithShape="1">
              <a:blip r:embed="rId2">
                <a:extLst>
                  <a:ext uri="{28A0092B-C50C-407E-A947-70E740481C1C}">
                    <a14:useLocalDpi xmlns:a14="http://schemas.microsoft.com/office/drawing/2010/main" val="0"/>
                  </a:ext>
                </a:extLst>
              </a:blip>
              <a:srcRect l="1" t="-5085" r="-9129" b="4859"/>
              <a:stretch/>
            </p:blipFill>
            <p:spPr>
              <a:xfrm>
                <a:off x="6021977" y="3851567"/>
                <a:ext cx="4942115" cy="3403050"/>
              </a:xfrm>
              <a:prstGeom prst="rect">
                <a:avLst/>
              </a:prstGeom>
              <a:solidFill>
                <a:schemeClr val="bg1"/>
              </a:solidFill>
            </p:spPr>
          </p:pic>
          <p:sp>
            <p:nvSpPr>
              <p:cNvPr id="13" name="TextBox 12">
                <a:extLst>
                  <a:ext uri="{FF2B5EF4-FFF2-40B4-BE49-F238E27FC236}">
                    <a16:creationId xmlns:a16="http://schemas.microsoft.com/office/drawing/2014/main" id="{227B4634-B9F4-AD84-36D0-DFD84ABA068A}"/>
                  </a:ext>
                </a:extLst>
              </p:cNvPr>
              <p:cNvSpPr txBox="1"/>
              <p:nvPr/>
            </p:nvSpPr>
            <p:spPr>
              <a:xfrm>
                <a:off x="7532923" y="3966423"/>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4" name="Arrow: Down 13">
                <a:extLst>
                  <a:ext uri="{FF2B5EF4-FFF2-40B4-BE49-F238E27FC236}">
                    <a16:creationId xmlns:a16="http://schemas.microsoft.com/office/drawing/2014/main" id="{276CB1C8-109B-0E50-10B1-8A0EF07458BE}"/>
                  </a:ext>
                </a:extLst>
              </p:cNvPr>
              <p:cNvSpPr/>
              <p:nvPr/>
            </p:nvSpPr>
            <p:spPr>
              <a:xfrm rot="1112290">
                <a:off x="7236568" y="4463368"/>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Arrow: Down 15">
              <a:extLst>
                <a:ext uri="{FF2B5EF4-FFF2-40B4-BE49-F238E27FC236}">
                  <a16:creationId xmlns:a16="http://schemas.microsoft.com/office/drawing/2014/main" id="{E38A2F77-5D1B-1618-FF9C-68EEB10FAB9E}"/>
                </a:ext>
              </a:extLst>
            </p:cNvPr>
            <p:cNvSpPr/>
            <p:nvPr/>
          </p:nvSpPr>
          <p:spPr>
            <a:xfrm rot="1112290">
              <a:off x="8857834" y="405246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row: Down 16">
              <a:extLst>
                <a:ext uri="{FF2B5EF4-FFF2-40B4-BE49-F238E27FC236}">
                  <a16:creationId xmlns:a16="http://schemas.microsoft.com/office/drawing/2014/main" id="{AB8E4CC8-D631-2F21-2717-9F5850428789}"/>
                </a:ext>
              </a:extLst>
            </p:cNvPr>
            <p:cNvSpPr/>
            <p:nvPr/>
          </p:nvSpPr>
          <p:spPr>
            <a:xfrm rot="1112290">
              <a:off x="9233383" y="4215882"/>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Arrow: Down 17">
              <a:extLst>
                <a:ext uri="{FF2B5EF4-FFF2-40B4-BE49-F238E27FC236}">
                  <a16:creationId xmlns:a16="http://schemas.microsoft.com/office/drawing/2014/main" id="{0B32C873-35C4-8038-DE4B-7B3ECB12C4D7}"/>
                </a:ext>
              </a:extLst>
            </p:cNvPr>
            <p:cNvSpPr/>
            <p:nvPr/>
          </p:nvSpPr>
          <p:spPr>
            <a:xfrm>
              <a:off x="11393229" y="4387187"/>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496034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1DAC7E82-AC87-5C5B-C886-AC72A9868B6C}"/>
              </a:ext>
            </a:extLst>
          </p:cNvPr>
          <p:cNvPicPr>
            <a:picLocks noChangeAspect="1"/>
          </p:cNvPicPr>
          <p:nvPr/>
        </p:nvPicPr>
        <p:blipFill rotWithShape="1">
          <a:blip r:embed="rId3">
            <a:extLst>
              <a:ext uri="{28A0092B-C50C-407E-A947-70E740481C1C}">
                <a14:useLocalDpi xmlns:a14="http://schemas.microsoft.com/office/drawing/2010/main" val="0"/>
              </a:ext>
            </a:extLst>
          </a:blip>
          <a:srcRect t="-11645" b="-7081"/>
          <a:stretch/>
        </p:blipFill>
        <p:spPr>
          <a:xfrm>
            <a:off x="191237" y="1331954"/>
            <a:ext cx="11809523" cy="5382355"/>
          </a:xfrm>
          <a:prstGeom prst="rect">
            <a:avLst/>
          </a:prstGeom>
          <a:solidFill>
            <a:schemeClr val="bg1"/>
          </a:solidFill>
        </p:spPr>
      </p:pic>
      <p:sp>
        <p:nvSpPr>
          <p:cNvPr id="8" name="TextBox 7">
            <a:extLst>
              <a:ext uri="{FF2B5EF4-FFF2-40B4-BE49-F238E27FC236}">
                <a16:creationId xmlns:a16="http://schemas.microsoft.com/office/drawing/2014/main" id="{17F45F44-859B-439D-6B28-CA92DA229051}"/>
              </a:ext>
            </a:extLst>
          </p:cNvPr>
          <p:cNvSpPr txBox="1"/>
          <p:nvPr/>
        </p:nvSpPr>
        <p:spPr>
          <a:xfrm>
            <a:off x="1114699" y="1444074"/>
            <a:ext cx="4210593"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9" name="TextBox 8">
            <a:extLst>
              <a:ext uri="{FF2B5EF4-FFF2-40B4-BE49-F238E27FC236}">
                <a16:creationId xmlns:a16="http://schemas.microsoft.com/office/drawing/2014/main" id="{9E542EB2-6583-1B52-A908-CC071BCF98B0}"/>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10" name="TextBox 9">
            <a:extLst>
              <a:ext uri="{FF2B5EF4-FFF2-40B4-BE49-F238E27FC236}">
                <a16:creationId xmlns:a16="http://schemas.microsoft.com/office/drawing/2014/main" id="{15919C4C-42F7-2697-9B6A-8CEAEFA892BD}"/>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11" name="TextBox 10">
            <a:extLst>
              <a:ext uri="{FF2B5EF4-FFF2-40B4-BE49-F238E27FC236}">
                <a16:creationId xmlns:a16="http://schemas.microsoft.com/office/drawing/2014/main" id="{E4EF60AA-3787-FAB1-7572-3F65F5B1A649}"/>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cxnSp>
        <p:nvCxnSpPr>
          <p:cNvPr id="19" name="Straight Arrow Connector 18">
            <a:extLst>
              <a:ext uri="{FF2B5EF4-FFF2-40B4-BE49-F238E27FC236}">
                <a16:creationId xmlns:a16="http://schemas.microsoft.com/office/drawing/2014/main" id="{518D59BD-8BC8-EDC5-191B-5C2F7785FF24}"/>
              </a:ext>
            </a:extLst>
          </p:cNvPr>
          <p:cNvCxnSpPr>
            <a:cxnSpLocks/>
          </p:cNvCxnSpPr>
          <p:nvPr/>
        </p:nvCxnSpPr>
        <p:spPr>
          <a:xfrm flipV="1">
            <a:off x="5839097" y="2351314"/>
            <a:ext cx="0" cy="457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3DBF1BA-07D4-DBD3-9B62-DE7F33DD5385}"/>
              </a:ext>
            </a:extLst>
          </p:cNvPr>
          <p:cNvSpPr txBox="1"/>
          <p:nvPr/>
        </p:nvSpPr>
        <p:spPr>
          <a:xfrm>
            <a:off x="2873831" y="1925526"/>
            <a:ext cx="2965266" cy="369332"/>
          </a:xfrm>
          <a:prstGeom prst="rect">
            <a:avLst/>
          </a:prstGeom>
          <a:noFill/>
        </p:spPr>
        <p:txBody>
          <a:bodyPr wrap="square" rtlCol="0">
            <a:spAutoFit/>
          </a:bodyPr>
          <a:lstStyle/>
          <a:p>
            <a:r>
              <a:rPr lang="en-GB" dirty="0">
                <a:solidFill>
                  <a:srgbClr val="FF0000"/>
                </a:solidFill>
              </a:rPr>
              <a:t>Validation error increased</a:t>
            </a:r>
          </a:p>
        </p:txBody>
      </p:sp>
      <p:cxnSp>
        <p:nvCxnSpPr>
          <p:cNvPr id="24" name="Straight Arrow Connector 23">
            <a:extLst>
              <a:ext uri="{FF2B5EF4-FFF2-40B4-BE49-F238E27FC236}">
                <a16:creationId xmlns:a16="http://schemas.microsoft.com/office/drawing/2014/main" id="{790119CF-0E10-F252-8738-32E241E4F18F}"/>
              </a:ext>
            </a:extLst>
          </p:cNvPr>
          <p:cNvCxnSpPr>
            <a:cxnSpLocks/>
          </p:cNvCxnSpPr>
          <p:nvPr/>
        </p:nvCxnSpPr>
        <p:spPr>
          <a:xfrm>
            <a:off x="11562807" y="3429000"/>
            <a:ext cx="0" cy="5972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07C300-2ACA-1DD3-6EDF-AE14E14FD00C}"/>
              </a:ext>
            </a:extLst>
          </p:cNvPr>
          <p:cNvSpPr txBox="1"/>
          <p:nvPr/>
        </p:nvSpPr>
        <p:spPr>
          <a:xfrm>
            <a:off x="9954988" y="2762251"/>
            <a:ext cx="1887580" cy="646331"/>
          </a:xfrm>
          <a:prstGeom prst="rect">
            <a:avLst/>
          </a:prstGeom>
          <a:noFill/>
        </p:spPr>
        <p:txBody>
          <a:bodyPr wrap="square" rtlCol="0">
            <a:spAutoFit/>
          </a:bodyPr>
          <a:lstStyle/>
          <a:p>
            <a:pPr algn="ctr"/>
            <a:r>
              <a:rPr lang="en-GB" dirty="0">
                <a:solidFill>
                  <a:srgbClr val="FF0000"/>
                </a:solidFill>
              </a:rPr>
              <a:t>No improvement in accuracy</a:t>
            </a:r>
          </a:p>
        </p:txBody>
      </p:sp>
    </p:spTree>
    <p:extLst>
      <p:ext uri="{BB962C8B-B14F-4D97-AF65-F5344CB8AC3E}">
        <p14:creationId xmlns:p14="http://schemas.microsoft.com/office/powerpoint/2010/main" val="27080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Data augmentation</a:t>
            </a:r>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Artificially increase the size of the dataset</a:t>
            </a:r>
          </a:p>
          <a:p>
            <a:pPr marL="285750" indent="-285750">
              <a:lnSpc>
                <a:spcPct val="150000"/>
              </a:lnSpc>
              <a:buFont typeface="Wingdings" panose="05000000000000000000" pitchFamily="2" charset="2"/>
              <a:buChar char="ü"/>
            </a:pPr>
            <a:r>
              <a:rPr lang="en-GB" dirty="0">
                <a:solidFill>
                  <a:srgbClr val="00B050"/>
                </a:solidFill>
              </a:rPr>
              <a:t>Lower cost than acquiring more data</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1292662"/>
          </a:xfrm>
          <a:prstGeom prst="rect">
            <a:avLst/>
          </a:prstGeom>
          <a:noFill/>
        </p:spPr>
        <p:txBody>
          <a:bodyPr wrap="square">
            <a:spAutoFit/>
          </a:bodyPr>
          <a:lstStyle/>
          <a:p>
            <a:pPr>
              <a:lnSpc>
                <a:spcPct val="150000"/>
              </a:lnSpc>
            </a:pPr>
            <a:r>
              <a:rPr lang="en-GB" dirty="0">
                <a:solidFill>
                  <a:schemeClr val="accent1"/>
                </a:solidFill>
              </a:rPr>
              <a:t>X Usually not as good as more collected data</a:t>
            </a:r>
          </a:p>
          <a:p>
            <a:pPr>
              <a:lnSpc>
                <a:spcPct val="150000"/>
              </a:lnSpc>
            </a:pPr>
            <a:r>
              <a:rPr lang="en-GB" dirty="0">
                <a:solidFill>
                  <a:schemeClr val="accent1"/>
                </a:solidFill>
              </a:rPr>
              <a:t>X The network now needs to be able to classify an image in any orientation.</a:t>
            </a:r>
          </a:p>
        </p:txBody>
      </p:sp>
      <p:grpSp>
        <p:nvGrpSpPr>
          <p:cNvPr id="2" name="Group 1">
            <a:extLst>
              <a:ext uri="{FF2B5EF4-FFF2-40B4-BE49-F238E27FC236}">
                <a16:creationId xmlns:a16="http://schemas.microsoft.com/office/drawing/2014/main" id="{BC333074-20FE-DBBD-21B1-446160AB0B53}"/>
              </a:ext>
            </a:extLst>
          </p:cNvPr>
          <p:cNvGrpSpPr/>
          <p:nvPr/>
        </p:nvGrpSpPr>
        <p:grpSpPr>
          <a:xfrm>
            <a:off x="1985411" y="1791342"/>
            <a:ext cx="8569515" cy="3232462"/>
            <a:chOff x="3827498" y="4843281"/>
            <a:chExt cx="5018288" cy="1892922"/>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7427785" y="4843281"/>
              <a:ext cx="1303072" cy="1274129"/>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spTree>
    <p:extLst>
      <p:ext uri="{BB962C8B-B14F-4D97-AF65-F5344CB8AC3E}">
        <p14:creationId xmlns:p14="http://schemas.microsoft.com/office/powerpoint/2010/main" val="1649169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2862322"/>
          </a:xfrm>
          <a:prstGeom prst="rect">
            <a:avLst/>
          </a:prstGeom>
          <a:noFill/>
        </p:spPr>
        <p:txBody>
          <a:bodyPr wrap="square">
            <a:spAutoFit/>
          </a:bodyPr>
          <a:lstStyle/>
          <a:p>
            <a:r>
              <a:rPr lang="en-GB" b="0" dirty="0">
                <a:solidFill>
                  <a:srgbClr val="6A9955"/>
                </a:solidFill>
                <a:effectLst/>
                <a:latin typeface="Droid Sans Mono"/>
              </a:rPr>
              <a:t>#Data augmentation option</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.layers.RandomFlip</a:t>
            </a:r>
            <a:r>
              <a:rPr lang="en-GB" b="0" dirty="0">
                <a:solidFill>
                  <a:srgbClr val="D4D4D4"/>
                </a:solidFill>
                <a:effectLst/>
                <a:latin typeface="Droid Sans Mono"/>
              </a:rPr>
              <a:t>(</a:t>
            </a:r>
            <a:r>
              <a:rPr lang="en-GB" b="0" dirty="0">
                <a:solidFill>
                  <a:srgbClr val="CE9178"/>
                </a:solidFill>
                <a:effectLst/>
                <a:latin typeface="Droid Sans Mono"/>
              </a:rPr>
              <a:t>"horizontal"</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 ))</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.layers.RandomRotation</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.layers.RandomZoom</a:t>
            </a:r>
            <a:r>
              <a:rPr lang="en-GB" b="0" dirty="0">
                <a:solidFill>
                  <a:srgbClr val="D4D4D4"/>
                </a:solidFill>
                <a:effectLst/>
                <a:latin typeface="Droid Sans Mono"/>
              </a:rPr>
              <a:t>(</a:t>
            </a:r>
            <a:r>
              <a:rPr lang="en-GB" b="0" dirty="0">
                <a:solidFill>
                  <a:srgbClr val="B5CEA8"/>
                </a:solidFill>
                <a:effectLst/>
                <a:latin typeface="Droid Sans Mono"/>
              </a:rPr>
              <a:t>0.2</a:t>
            </a:r>
            <a:r>
              <a:rPr lang="en-GB" b="0" dirty="0">
                <a:solidFill>
                  <a:srgbClr val="D4D4D4"/>
                </a:solidFill>
                <a:effectLst/>
                <a:latin typeface="Droid Sans Mono"/>
              </a:rPr>
              <a:t>))</a:t>
            </a:r>
          </a:p>
          <a:p>
            <a:pPr lvl="1"/>
            <a:endParaRPr lang="en-GB" dirty="0">
              <a:solidFill>
                <a:srgbClr val="D4D4D4"/>
              </a:solidFill>
              <a:latin typeface="Droid Sans Mono"/>
            </a:endParaRPr>
          </a:p>
          <a:p>
            <a:pPr lvl="1"/>
            <a:endParaRPr lang="en-GB" dirty="0">
              <a:solidFill>
                <a:srgbClr val="D4D4D4"/>
              </a:solidFill>
              <a:latin typeface="Droid Sans Mono"/>
            </a:endParaRPr>
          </a:p>
          <a:p>
            <a:pPr lvl="1"/>
            <a:r>
              <a:rPr lang="en-GB" b="0" dirty="0">
                <a:solidFill>
                  <a:srgbClr val="6A9955"/>
                </a:solidFill>
                <a:effectLst/>
                <a:latin typeface="Droid Sans Mono"/>
              </a:rPr>
              <a:t>#Create rest of the model</a:t>
            </a:r>
            <a:endParaRPr lang="en-GB" b="0" dirty="0">
              <a:solidFill>
                <a:srgbClr val="D4D4D4"/>
              </a:solidFill>
              <a:effectLst/>
              <a:latin typeface="Droid Sans Mono"/>
            </a:endParaRPr>
          </a:p>
          <a:p>
            <a:pPr lvl="1"/>
            <a:endParaRPr lang="en-GB" dirty="0">
              <a:solidFill>
                <a:srgbClr val="D4D4D4"/>
              </a:solidFill>
              <a:latin typeface="Droid Sans Mono"/>
            </a:endParaRPr>
          </a:p>
          <a:p>
            <a:pPr lvl="1"/>
            <a:endParaRPr lang="en-GB" b="0" dirty="0">
              <a:solidFill>
                <a:srgbClr val="D4D4D4"/>
              </a:solidFill>
              <a:effectLst/>
              <a:latin typeface="Droid Sans Mono"/>
            </a:endParaRPr>
          </a:p>
        </p:txBody>
      </p:sp>
      <p:sp>
        <p:nvSpPr>
          <p:cNvPr id="15" name="Rectangle 14">
            <a:extLst>
              <a:ext uri="{FF2B5EF4-FFF2-40B4-BE49-F238E27FC236}">
                <a16:creationId xmlns:a16="http://schemas.microsoft.com/office/drawing/2014/main" id="{884EDD7A-1955-8047-50C1-6E28CE8DECAE}"/>
              </a:ext>
            </a:extLst>
          </p:cNvPr>
          <p:cNvSpPr/>
          <p:nvPr/>
        </p:nvSpPr>
        <p:spPr>
          <a:xfrm>
            <a:off x="377734" y="645422"/>
            <a:ext cx="8790042" cy="1614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Chart&#10;&#10;Description automatically generated with low confidence">
            <a:extLst>
              <a:ext uri="{FF2B5EF4-FFF2-40B4-BE49-F238E27FC236}">
                <a16:creationId xmlns:a16="http://schemas.microsoft.com/office/drawing/2014/main" id="{3CAFC389-F407-535E-F7C6-F8DD05C9730C}"/>
              </a:ext>
            </a:extLst>
          </p:cNvPr>
          <p:cNvPicPr>
            <a:picLocks noChangeAspect="1"/>
          </p:cNvPicPr>
          <p:nvPr/>
        </p:nvPicPr>
        <p:blipFill rotWithShape="1">
          <a:blip r:embed="rId2">
            <a:extLst>
              <a:ext uri="{28A0092B-C50C-407E-A947-70E740481C1C}">
                <a14:useLocalDpi xmlns:a14="http://schemas.microsoft.com/office/drawing/2010/main" val="0"/>
              </a:ext>
            </a:extLst>
          </a:blip>
          <a:srcRect l="-29939" r="1" b="-5259"/>
          <a:stretch/>
        </p:blipFill>
        <p:spPr>
          <a:xfrm>
            <a:off x="3971109" y="2344942"/>
            <a:ext cx="7936911" cy="4513058"/>
          </a:xfrm>
          <a:prstGeom prst="rect">
            <a:avLst/>
          </a:prstGeom>
          <a:solidFill>
            <a:schemeClr val="bg1"/>
          </a:solidFill>
        </p:spPr>
      </p:pic>
      <p:pic>
        <p:nvPicPr>
          <p:cNvPr id="8" name="Picture 7" descr="Chart&#10;&#10;Description automatically generated with low confidence">
            <a:extLst>
              <a:ext uri="{FF2B5EF4-FFF2-40B4-BE49-F238E27FC236}">
                <a16:creationId xmlns:a16="http://schemas.microsoft.com/office/drawing/2014/main" id="{2EF66730-AC83-F6E6-63AA-5ADC53769AD8}"/>
              </a:ext>
            </a:extLst>
          </p:cNvPr>
          <p:cNvPicPr>
            <a:picLocks noChangeAspect="1"/>
          </p:cNvPicPr>
          <p:nvPr/>
        </p:nvPicPr>
        <p:blipFill rotWithShape="1">
          <a:blip r:embed="rId2">
            <a:extLst>
              <a:ext uri="{28A0092B-C50C-407E-A947-70E740481C1C}">
                <a14:useLocalDpi xmlns:a14="http://schemas.microsoft.com/office/drawing/2010/main" val="0"/>
              </a:ext>
            </a:extLst>
          </a:blip>
          <a:srcRect t="96446" r="68934" b="576"/>
          <a:stretch/>
        </p:blipFill>
        <p:spPr>
          <a:xfrm>
            <a:off x="4568743" y="6431123"/>
            <a:ext cx="5123902" cy="359648"/>
          </a:xfrm>
          <a:prstGeom prst="rect">
            <a:avLst/>
          </a:prstGeom>
        </p:spPr>
      </p:pic>
      <p:sp>
        <p:nvSpPr>
          <p:cNvPr id="12" name="Arrow: Down 11">
            <a:extLst>
              <a:ext uri="{FF2B5EF4-FFF2-40B4-BE49-F238E27FC236}">
                <a16:creationId xmlns:a16="http://schemas.microsoft.com/office/drawing/2014/main" id="{4F1040CD-63AF-589B-9E4D-BE6B2837A03E}"/>
              </a:ext>
            </a:extLst>
          </p:cNvPr>
          <p:cNvSpPr/>
          <p:nvPr/>
        </p:nvSpPr>
        <p:spPr>
          <a:xfrm rot="16200000">
            <a:off x="4718961" y="4320123"/>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53743A63-B25F-2D78-4C00-F59D8EA056F1}"/>
              </a:ext>
            </a:extLst>
          </p:cNvPr>
          <p:cNvSpPr txBox="1"/>
          <p:nvPr/>
        </p:nvSpPr>
        <p:spPr>
          <a:xfrm>
            <a:off x="3959143" y="3427727"/>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Tree>
    <p:extLst>
      <p:ext uri="{BB962C8B-B14F-4D97-AF65-F5344CB8AC3E}">
        <p14:creationId xmlns:p14="http://schemas.microsoft.com/office/powerpoint/2010/main" val="144164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FD6AD31-56E8-2D38-04DB-03A5B9EB9A4A}"/>
              </a:ext>
            </a:extLst>
          </p:cNvPr>
          <p:cNvPicPr>
            <a:picLocks noChangeAspect="1"/>
          </p:cNvPicPr>
          <p:nvPr/>
        </p:nvPicPr>
        <p:blipFill rotWithShape="1">
          <a:blip r:embed="rId3">
            <a:extLst>
              <a:ext uri="{28A0092B-C50C-407E-A947-70E740481C1C}">
                <a14:useLocalDpi xmlns:a14="http://schemas.microsoft.com/office/drawing/2010/main" val="0"/>
              </a:ext>
            </a:extLst>
          </a:blip>
          <a:srcRect l="1" t="-16132" r="-3239" b="-10079"/>
          <a:stretch/>
        </p:blipFill>
        <p:spPr>
          <a:xfrm>
            <a:off x="235130" y="836023"/>
            <a:ext cx="11956869" cy="5721531"/>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7" name="TextBox 6">
            <a:extLst>
              <a:ext uri="{FF2B5EF4-FFF2-40B4-BE49-F238E27FC236}">
                <a16:creationId xmlns:a16="http://schemas.microsoft.com/office/drawing/2014/main" id="{19CEA4DB-772A-C0F6-0EB7-D1EBE1F09FE3}"/>
              </a:ext>
            </a:extLst>
          </p:cNvPr>
          <p:cNvSpPr txBox="1"/>
          <p:nvPr/>
        </p:nvSpPr>
        <p:spPr>
          <a:xfrm>
            <a:off x="7781461" y="1176130"/>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grpSp>
        <p:nvGrpSpPr>
          <p:cNvPr id="11" name="Group 10">
            <a:extLst>
              <a:ext uri="{FF2B5EF4-FFF2-40B4-BE49-F238E27FC236}">
                <a16:creationId xmlns:a16="http://schemas.microsoft.com/office/drawing/2014/main" id="{D7D2DCA5-9E72-B934-29D3-B44B3ECB7A11}"/>
              </a:ext>
            </a:extLst>
          </p:cNvPr>
          <p:cNvGrpSpPr/>
          <p:nvPr/>
        </p:nvGrpSpPr>
        <p:grpSpPr>
          <a:xfrm>
            <a:off x="4041128" y="4276702"/>
            <a:ext cx="1528355" cy="1267408"/>
            <a:chOff x="3971108" y="4833257"/>
            <a:chExt cx="1528355" cy="1392073"/>
          </a:xfrm>
        </p:grpSpPr>
        <p:cxnSp>
          <p:nvCxnSpPr>
            <p:cNvPr id="13" name="Straight Arrow Connector 12">
              <a:extLst>
                <a:ext uri="{FF2B5EF4-FFF2-40B4-BE49-F238E27FC236}">
                  <a16:creationId xmlns:a16="http://schemas.microsoft.com/office/drawing/2014/main" id="{CD0E2644-B5D6-ABC5-FCAE-3089D5CAE733}"/>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3971108" y="5578999"/>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grpSp>
        <p:nvGrpSpPr>
          <p:cNvPr id="16" name="Group 15">
            <a:extLst>
              <a:ext uri="{FF2B5EF4-FFF2-40B4-BE49-F238E27FC236}">
                <a16:creationId xmlns:a16="http://schemas.microsoft.com/office/drawing/2014/main" id="{EA9EA28A-F9C8-865F-F0A6-AE3BFDE89117}"/>
              </a:ext>
            </a:extLst>
          </p:cNvPr>
          <p:cNvGrpSpPr/>
          <p:nvPr/>
        </p:nvGrpSpPr>
        <p:grpSpPr>
          <a:xfrm>
            <a:off x="10628812" y="938324"/>
            <a:ext cx="1497869" cy="2353514"/>
            <a:chOff x="4382589" y="2585980"/>
            <a:chExt cx="1497869" cy="3122489"/>
          </a:xfrm>
        </p:grpSpPr>
        <p:cxnSp>
          <p:nvCxnSpPr>
            <p:cNvPr id="17" name="Straight Arrow Connector 16">
              <a:extLst>
                <a:ext uri="{FF2B5EF4-FFF2-40B4-BE49-F238E27FC236}">
                  <a16:creationId xmlns:a16="http://schemas.microsoft.com/office/drawing/2014/main" id="{CDEF640E-00DA-BDBE-202A-C540E091965A}"/>
                </a:ext>
              </a:extLst>
            </p:cNvPr>
            <p:cNvCxnSpPr>
              <a:cxnSpLocks/>
            </p:cNvCxnSpPr>
            <p:nvPr/>
          </p:nvCxnSpPr>
          <p:spPr>
            <a:xfrm>
              <a:off x="5538652" y="5015234"/>
              <a:ext cx="0" cy="69323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C99539-FE88-A4ED-696C-59B10B9DD54D}"/>
                </a:ext>
              </a:extLst>
            </p:cNvPr>
            <p:cNvSpPr txBox="1"/>
            <p:nvPr/>
          </p:nvSpPr>
          <p:spPr>
            <a:xfrm>
              <a:off x="4382589" y="2585980"/>
              <a:ext cx="1497869" cy="857509"/>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sp>
        <p:nvSpPr>
          <p:cNvPr id="22" name="TextBox 21">
            <a:extLst>
              <a:ext uri="{FF2B5EF4-FFF2-40B4-BE49-F238E27FC236}">
                <a16:creationId xmlns:a16="http://schemas.microsoft.com/office/drawing/2014/main" id="{79770624-B760-A0D5-77B2-F2A5E4018052}"/>
              </a:ext>
            </a:extLst>
          </p:cNvPr>
          <p:cNvSpPr txBox="1"/>
          <p:nvPr/>
        </p:nvSpPr>
        <p:spPr>
          <a:xfrm>
            <a:off x="4970066" y="6143780"/>
            <a:ext cx="2845527" cy="369332"/>
          </a:xfrm>
          <a:prstGeom prst="rect">
            <a:avLst/>
          </a:prstGeom>
          <a:noFill/>
          <a:ln w="38100">
            <a:solidFill>
              <a:srgbClr val="00B050"/>
            </a:solidFill>
          </a:ln>
        </p:spPr>
        <p:txBody>
          <a:bodyPr wrap="square" rtlCol="0">
            <a:spAutoFit/>
          </a:bodyPr>
          <a:lstStyle/>
          <a:p>
            <a:r>
              <a:rPr lang="en-GB" dirty="0">
                <a:solidFill>
                  <a:srgbClr val="00B050"/>
                </a:solidFill>
              </a:rPr>
              <a:t>Probably can train longer</a:t>
            </a:r>
          </a:p>
        </p:txBody>
      </p:sp>
    </p:spTree>
    <p:extLst>
      <p:ext uri="{BB962C8B-B14F-4D97-AF65-F5344CB8AC3E}">
        <p14:creationId xmlns:p14="http://schemas.microsoft.com/office/powerpoint/2010/main" val="2088460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Combining methods</a:t>
            </a:r>
          </a:p>
        </p:txBody>
      </p:sp>
      <p:sp>
        <p:nvSpPr>
          <p:cNvPr id="13" name="TextBox 12">
            <a:extLst>
              <a:ext uri="{FF2B5EF4-FFF2-40B4-BE49-F238E27FC236}">
                <a16:creationId xmlns:a16="http://schemas.microsoft.com/office/drawing/2014/main" id="{55895EB8-FEEB-E2B2-B016-438E6AF52591}"/>
              </a:ext>
            </a:extLst>
          </p:cNvPr>
          <p:cNvSpPr txBox="1"/>
          <p:nvPr/>
        </p:nvSpPr>
        <p:spPr>
          <a:xfrm>
            <a:off x="4271787" y="5754917"/>
            <a:ext cx="5183777" cy="461665"/>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These methods can be combined</a:t>
            </a:r>
          </a:p>
        </p:txBody>
      </p:sp>
      <p:grpSp>
        <p:nvGrpSpPr>
          <p:cNvPr id="2" name="Group 1">
            <a:extLst>
              <a:ext uri="{FF2B5EF4-FFF2-40B4-BE49-F238E27FC236}">
                <a16:creationId xmlns:a16="http://schemas.microsoft.com/office/drawing/2014/main" id="{BC333074-20FE-DBBD-21B1-446160AB0B53}"/>
              </a:ext>
            </a:extLst>
          </p:cNvPr>
          <p:cNvGrpSpPr/>
          <p:nvPr/>
        </p:nvGrpSpPr>
        <p:grpSpPr>
          <a:xfrm>
            <a:off x="7125847" y="3678327"/>
            <a:ext cx="4227953" cy="1594804"/>
            <a:chOff x="3827498" y="4843281"/>
            <a:chExt cx="5018288" cy="1892922"/>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7427785" y="4843281"/>
              <a:ext cx="1303072" cy="1274129"/>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grpSp>
        <p:nvGrpSpPr>
          <p:cNvPr id="5" name="Group 4">
            <a:extLst>
              <a:ext uri="{FF2B5EF4-FFF2-40B4-BE49-F238E27FC236}">
                <a16:creationId xmlns:a16="http://schemas.microsoft.com/office/drawing/2014/main" id="{C6F39FE0-C2B0-5E9A-3246-FC263EF645AD}"/>
              </a:ext>
            </a:extLst>
          </p:cNvPr>
          <p:cNvGrpSpPr/>
          <p:nvPr/>
        </p:nvGrpSpPr>
        <p:grpSpPr>
          <a:xfrm>
            <a:off x="1446977" y="4569916"/>
            <a:ext cx="4083051" cy="818366"/>
            <a:chOff x="4015920" y="3334283"/>
            <a:chExt cx="4083051" cy="818366"/>
          </a:xfrm>
        </p:grpSpPr>
        <p:sp>
          <p:nvSpPr>
            <p:cNvPr id="6" name="Rectangle 5">
              <a:extLst>
                <a:ext uri="{FF2B5EF4-FFF2-40B4-BE49-F238E27FC236}">
                  <a16:creationId xmlns:a16="http://schemas.microsoft.com/office/drawing/2014/main" id="{A58D5E2E-09B4-EF31-D472-310FAAB692A8}"/>
                </a:ext>
              </a:extLst>
            </p:cNvPr>
            <p:cNvSpPr/>
            <p:nvPr/>
          </p:nvSpPr>
          <p:spPr>
            <a:xfrm>
              <a:off x="6505302" y="3334283"/>
              <a:ext cx="1593669"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CA3462-9A18-ADB3-E8EB-DB28E355520C}"/>
                    </a:ext>
                  </a:extLst>
                </p:cNvPr>
                <p:cNvSpPr txBox="1"/>
                <p:nvPr/>
              </p:nvSpPr>
              <p:spPr>
                <a:xfrm>
                  <a:off x="4015920" y="3334283"/>
                  <a:ext cx="3945952"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m:t>
                                    </m:r>
                                    <m:r>
                                      <a:rPr lang="en-GB" i="1">
                                        <a:latin typeface="Cambria Math" panose="02040503050406030204" pitchFamily="18" charset="0"/>
                                      </a:rPr>
                                      <m:t>^2</m:t>
                                    </m:r>
                                  </m:e>
                                </m:d>
                              </m:e>
                            </m:nary>
                          </m:e>
                        </m:rad>
                      </m:oMath>
                    </m:oMathPara>
                  </a14:m>
                  <a:endParaRPr lang="en-GB" dirty="0"/>
                </a:p>
              </p:txBody>
            </p:sp>
          </mc:Choice>
          <mc:Fallback xmlns="">
            <p:sp>
              <p:nvSpPr>
                <p:cNvPr id="7" name="TextBox 6">
                  <a:extLst>
                    <a:ext uri="{FF2B5EF4-FFF2-40B4-BE49-F238E27FC236}">
                      <a16:creationId xmlns:a16="http://schemas.microsoft.com/office/drawing/2014/main" id="{17CA3462-9A18-ADB3-E8EB-DB28E355520C}"/>
                    </a:ext>
                  </a:extLst>
                </p:cNvPr>
                <p:cNvSpPr txBox="1">
                  <a:spLocks noRot="1" noChangeAspect="1" noMove="1" noResize="1" noEditPoints="1" noAdjustHandles="1" noChangeArrowheads="1" noChangeShapeType="1" noTextEdit="1"/>
                </p:cNvSpPr>
                <p:nvPr/>
              </p:nvSpPr>
              <p:spPr>
                <a:xfrm>
                  <a:off x="4015920" y="3334283"/>
                  <a:ext cx="3945952" cy="818366"/>
                </a:xfrm>
                <a:prstGeom prst="rect">
                  <a:avLst/>
                </a:prstGeom>
                <a:blipFill>
                  <a:blip r:embed="rId5"/>
                  <a:stretch>
                    <a:fillRect b="-746"/>
                  </a:stretch>
                </a:blipFill>
              </p:spPr>
              <p:txBody>
                <a:bodyPr/>
                <a:lstStyle/>
                <a:p>
                  <a:r>
                    <a:rPr lang="en-GB">
                      <a:noFill/>
                    </a:rPr>
                    <a:t> </a:t>
                  </a:r>
                </a:p>
              </p:txBody>
            </p:sp>
          </mc:Fallback>
        </mc:AlternateContent>
      </p:grpSp>
      <p:pic>
        <p:nvPicPr>
          <p:cNvPr id="9" name="Picture 8">
            <a:extLst>
              <a:ext uri="{FF2B5EF4-FFF2-40B4-BE49-F238E27FC236}">
                <a16:creationId xmlns:a16="http://schemas.microsoft.com/office/drawing/2014/main" id="{BBEC3EBD-683E-5B5B-5DB6-B267D63F3F46}"/>
              </a:ext>
            </a:extLst>
          </p:cNvPr>
          <p:cNvPicPr>
            <a:picLocks noChangeAspect="1"/>
          </p:cNvPicPr>
          <p:nvPr/>
        </p:nvPicPr>
        <p:blipFill rotWithShape="1">
          <a:blip r:embed="rId6">
            <a:duotone>
              <a:prstClr val="black"/>
              <a:schemeClr val="accent1">
                <a:tint val="45000"/>
                <a:satMod val="400000"/>
              </a:schemeClr>
            </a:duotone>
          </a:blip>
          <a:srcRect l="56061" r="9264"/>
          <a:stretch/>
        </p:blipFill>
        <p:spPr>
          <a:xfrm>
            <a:off x="7943508" y="1188400"/>
            <a:ext cx="2088017" cy="2190481"/>
          </a:xfrm>
          <a:prstGeom prst="rect">
            <a:avLst/>
          </a:prstGeom>
        </p:spPr>
      </p:pic>
      <p:pic>
        <p:nvPicPr>
          <p:cNvPr id="12" name="Picture 11">
            <a:extLst>
              <a:ext uri="{FF2B5EF4-FFF2-40B4-BE49-F238E27FC236}">
                <a16:creationId xmlns:a16="http://schemas.microsoft.com/office/drawing/2014/main" id="{9C677549-F39A-7DA6-8CCD-CD9A5FEC1509}"/>
              </a:ext>
            </a:extLst>
          </p:cNvPr>
          <p:cNvPicPr>
            <a:picLocks noChangeAspect="1"/>
          </p:cNvPicPr>
          <p:nvPr/>
        </p:nvPicPr>
        <p:blipFill>
          <a:blip r:embed="rId7"/>
          <a:stretch>
            <a:fillRect/>
          </a:stretch>
        </p:blipFill>
        <p:spPr>
          <a:xfrm>
            <a:off x="2160475" y="1873612"/>
            <a:ext cx="2413663" cy="2098836"/>
          </a:xfrm>
          <a:prstGeom prst="rect">
            <a:avLst/>
          </a:prstGeom>
        </p:spPr>
      </p:pic>
    </p:spTree>
    <p:extLst>
      <p:ext uri="{BB962C8B-B14F-4D97-AF65-F5344CB8AC3E}">
        <p14:creationId xmlns:p14="http://schemas.microsoft.com/office/powerpoint/2010/main" val="101374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C6DDDB-0862-BE2F-2359-BA9EBAAC5150}"/>
              </a:ext>
            </a:extLst>
          </p:cNvPr>
          <p:cNvSpPr txBox="1"/>
          <p:nvPr/>
        </p:nvSpPr>
        <p:spPr>
          <a:xfrm>
            <a:off x="547551" y="955654"/>
            <a:ext cx="11096897" cy="646331"/>
          </a:xfrm>
          <a:prstGeom prst="rect">
            <a:avLst/>
          </a:prstGeom>
          <a:noFill/>
        </p:spPr>
        <p:txBody>
          <a:bodyPr wrap="square">
            <a:spAutoFit/>
          </a:bodyPr>
          <a:lstStyle/>
          <a:p>
            <a:r>
              <a:rPr lang="en-GB" b="0" dirty="0">
                <a:solidFill>
                  <a:srgbClr val="6A9955"/>
                </a:solidFill>
                <a:effectLst/>
                <a:latin typeface="Droid Sans Mono"/>
              </a:rPr>
              <a:t>#Create model Final Model</a:t>
            </a:r>
            <a:endParaRPr lang="en-GB" b="0" dirty="0">
              <a:solidFill>
                <a:srgbClr val="D4D4D4"/>
              </a:solidFill>
              <a:effectLst/>
              <a:latin typeface="Droid Sans Mono"/>
            </a:endParaRPr>
          </a:p>
          <a:p>
            <a:r>
              <a:rPr lang="en-GB" b="0" dirty="0">
                <a:solidFill>
                  <a:srgbClr val="9CDCFE"/>
                </a:solidFill>
                <a:effectLst/>
                <a:latin typeface="Droid Sans Mono"/>
              </a:rPr>
              <a:t>model</a:t>
            </a:r>
            <a:r>
              <a:rPr lang="en-GB" b="0" dirty="0">
                <a:solidFill>
                  <a:srgbClr val="D4D4D4"/>
                </a:solidFill>
                <a:effectLst/>
                <a:latin typeface="Droid Sans Mono"/>
              </a:rPr>
              <a:t>=</a:t>
            </a:r>
            <a:r>
              <a:rPr lang="en-GB" b="0" dirty="0" err="1">
                <a:solidFill>
                  <a:srgbClr val="DCDCAA"/>
                </a:solidFill>
                <a:effectLst/>
                <a:latin typeface="Droid Sans Mono"/>
              </a:rPr>
              <a:t>create_new_model</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 </a:t>
            </a:r>
            <a:r>
              <a:rPr lang="en-GB" b="0" dirty="0">
                <a:solidFill>
                  <a:srgbClr val="9CDCFE"/>
                </a:solidFill>
                <a:effectLst/>
                <a:latin typeface="Droid Sans Mono"/>
              </a:rPr>
              <a:t>dropout</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 </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a:t>
            </a:r>
          </a:p>
        </p:txBody>
      </p:sp>
      <p:pic>
        <p:nvPicPr>
          <p:cNvPr id="7" name="Picture 6" descr="Chart&#10;&#10;Description automatically generated with medium confidence">
            <a:extLst>
              <a:ext uri="{FF2B5EF4-FFF2-40B4-BE49-F238E27FC236}">
                <a16:creationId xmlns:a16="http://schemas.microsoft.com/office/drawing/2014/main" id="{AE3D099D-E7DE-BFF7-E88F-0CF6EEEB45AF}"/>
              </a:ext>
            </a:extLst>
          </p:cNvPr>
          <p:cNvPicPr>
            <a:picLocks noChangeAspect="1"/>
          </p:cNvPicPr>
          <p:nvPr/>
        </p:nvPicPr>
        <p:blipFill rotWithShape="1">
          <a:blip r:embed="rId2">
            <a:extLst>
              <a:ext uri="{28A0092B-C50C-407E-A947-70E740481C1C}">
                <a14:useLocalDpi xmlns:a14="http://schemas.microsoft.com/office/drawing/2010/main" val="0"/>
              </a:ext>
            </a:extLst>
          </a:blip>
          <a:srcRect l="-32216" r="-36515"/>
          <a:stretch/>
        </p:blipFill>
        <p:spPr>
          <a:xfrm>
            <a:off x="143692" y="1729951"/>
            <a:ext cx="11904615" cy="4835901"/>
          </a:xfrm>
          <a:prstGeom prst="rect">
            <a:avLst/>
          </a:prstGeom>
          <a:solidFill>
            <a:schemeClr val="bg1"/>
          </a:solidFill>
        </p:spPr>
      </p:pic>
      <p:pic>
        <p:nvPicPr>
          <p:cNvPr id="9" name="Picture 8" descr="Chart&#10;&#10;Description automatically generated with medium confidence">
            <a:extLst>
              <a:ext uri="{FF2B5EF4-FFF2-40B4-BE49-F238E27FC236}">
                <a16:creationId xmlns:a16="http://schemas.microsoft.com/office/drawing/2014/main" id="{65EFBA0B-0843-C2F2-AF52-C2EB7B01F325}"/>
              </a:ext>
            </a:extLst>
          </p:cNvPr>
          <p:cNvPicPr>
            <a:picLocks noChangeAspect="1"/>
          </p:cNvPicPr>
          <p:nvPr/>
        </p:nvPicPr>
        <p:blipFill rotWithShape="1">
          <a:blip r:embed="rId2">
            <a:extLst>
              <a:ext uri="{28A0092B-C50C-407E-A947-70E740481C1C}">
                <a14:useLocalDpi xmlns:a14="http://schemas.microsoft.com/office/drawing/2010/main" val="0"/>
              </a:ext>
            </a:extLst>
          </a:blip>
          <a:srcRect t="95482" r="30545"/>
          <a:stretch/>
        </p:blipFill>
        <p:spPr>
          <a:xfrm>
            <a:off x="143692" y="6191794"/>
            <a:ext cx="11904616" cy="530814"/>
          </a:xfrm>
          <a:prstGeom prst="rect">
            <a:avLst/>
          </a:prstGeom>
        </p:spPr>
      </p:pic>
      <p:sp>
        <p:nvSpPr>
          <p:cNvPr id="10" name="TextBox 9">
            <a:extLst>
              <a:ext uri="{FF2B5EF4-FFF2-40B4-BE49-F238E27FC236}">
                <a16:creationId xmlns:a16="http://schemas.microsoft.com/office/drawing/2014/main" id="{5DBEA776-EE8A-D885-CB4C-FE9F0D265653}"/>
              </a:ext>
            </a:extLst>
          </p:cNvPr>
          <p:cNvSpPr txBox="1"/>
          <p:nvPr/>
        </p:nvSpPr>
        <p:spPr>
          <a:xfrm>
            <a:off x="5194662" y="1921552"/>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1" name="Arrow: Down 10">
            <a:extLst>
              <a:ext uri="{FF2B5EF4-FFF2-40B4-BE49-F238E27FC236}">
                <a16:creationId xmlns:a16="http://schemas.microsoft.com/office/drawing/2014/main" id="{E0B8CF8F-2AEA-7014-9C22-B0710C8843B6}"/>
              </a:ext>
            </a:extLst>
          </p:cNvPr>
          <p:cNvSpPr/>
          <p:nvPr/>
        </p:nvSpPr>
        <p:spPr>
          <a:xfrm rot="16200000">
            <a:off x="1307369" y="434099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AA58200-9BB1-F849-AB79-C075DF7FEA0B}"/>
              </a:ext>
            </a:extLst>
          </p:cNvPr>
          <p:cNvSpPr txBox="1"/>
          <p:nvPr/>
        </p:nvSpPr>
        <p:spPr>
          <a:xfrm>
            <a:off x="547551" y="3448594"/>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
        <p:nvSpPr>
          <p:cNvPr id="14" name="TextBox 13">
            <a:extLst>
              <a:ext uri="{FF2B5EF4-FFF2-40B4-BE49-F238E27FC236}">
                <a16:creationId xmlns:a16="http://schemas.microsoft.com/office/drawing/2014/main" id="{F19A9912-EE69-69CF-09B2-21A60C8D6C2A}"/>
              </a:ext>
            </a:extLst>
          </p:cNvPr>
          <p:cNvSpPr txBox="1"/>
          <p:nvPr/>
        </p:nvSpPr>
        <p:spPr>
          <a:xfrm>
            <a:off x="5270320" y="3079262"/>
            <a:ext cx="1872335" cy="369332"/>
          </a:xfrm>
          <a:prstGeom prst="rect">
            <a:avLst/>
          </a:prstGeom>
          <a:noFill/>
        </p:spPr>
        <p:txBody>
          <a:bodyPr wrap="square" rtlCol="0">
            <a:spAutoFit/>
          </a:bodyPr>
          <a:lstStyle/>
          <a:p>
            <a:pPr algn="ctr"/>
            <a:r>
              <a:rPr lang="en-GB" dirty="0">
                <a:solidFill>
                  <a:srgbClr val="FF0000"/>
                </a:solidFill>
              </a:rPr>
              <a:t>Add Dropout</a:t>
            </a:r>
          </a:p>
        </p:txBody>
      </p:sp>
      <p:sp>
        <p:nvSpPr>
          <p:cNvPr id="16" name="Arrow: Down 15">
            <a:extLst>
              <a:ext uri="{FF2B5EF4-FFF2-40B4-BE49-F238E27FC236}">
                <a16:creationId xmlns:a16="http://schemas.microsoft.com/office/drawing/2014/main" id="{BA1AF540-8ACB-8189-2F04-8D427CD65662}"/>
              </a:ext>
            </a:extLst>
          </p:cNvPr>
          <p:cNvSpPr/>
          <p:nvPr/>
        </p:nvSpPr>
        <p:spPr>
          <a:xfrm>
            <a:off x="6004558" y="3448594"/>
            <a:ext cx="352697" cy="36933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48214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7BBC8C7A-1304-D2AD-AD48-FA7EF4354880}"/>
              </a:ext>
            </a:extLst>
          </p:cNvPr>
          <p:cNvPicPr>
            <a:picLocks noChangeAspect="1"/>
          </p:cNvPicPr>
          <p:nvPr/>
        </p:nvPicPr>
        <p:blipFill rotWithShape="1">
          <a:blip r:embed="rId3">
            <a:extLst>
              <a:ext uri="{28A0092B-C50C-407E-A947-70E740481C1C}">
                <a14:useLocalDpi xmlns:a14="http://schemas.microsoft.com/office/drawing/2010/main" val="0"/>
              </a:ext>
            </a:extLst>
          </a:blip>
          <a:srcRect t="-13664" b="-12018"/>
          <a:stretch/>
        </p:blipFill>
        <p:spPr>
          <a:xfrm>
            <a:off x="317158" y="938324"/>
            <a:ext cx="11809523" cy="5697607"/>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3886024"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7" name="TextBox 6">
            <a:extLst>
              <a:ext uri="{FF2B5EF4-FFF2-40B4-BE49-F238E27FC236}">
                <a16:creationId xmlns:a16="http://schemas.microsoft.com/office/drawing/2014/main" id="{19CEA4DB-772A-C0F6-0EB7-D1EBE1F09FE3}"/>
              </a:ext>
            </a:extLst>
          </p:cNvPr>
          <p:cNvSpPr txBox="1"/>
          <p:nvPr/>
        </p:nvSpPr>
        <p:spPr>
          <a:xfrm>
            <a:off x="8552170" y="1188409"/>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sp>
        <p:nvSpPr>
          <p:cNvPr id="22" name="TextBox 21">
            <a:extLst>
              <a:ext uri="{FF2B5EF4-FFF2-40B4-BE49-F238E27FC236}">
                <a16:creationId xmlns:a16="http://schemas.microsoft.com/office/drawing/2014/main" id="{79770624-B760-A0D5-77B2-F2A5E4018052}"/>
              </a:ext>
            </a:extLst>
          </p:cNvPr>
          <p:cNvSpPr txBox="1"/>
          <p:nvPr/>
        </p:nvSpPr>
        <p:spPr>
          <a:xfrm>
            <a:off x="4818367" y="6191597"/>
            <a:ext cx="2845527" cy="369332"/>
          </a:xfrm>
          <a:prstGeom prst="rect">
            <a:avLst/>
          </a:prstGeom>
          <a:noFill/>
          <a:ln w="38100">
            <a:solidFill>
              <a:srgbClr val="00B050"/>
            </a:solidFill>
          </a:ln>
        </p:spPr>
        <p:txBody>
          <a:bodyPr wrap="square" rtlCol="0">
            <a:spAutoFit/>
          </a:bodyPr>
          <a:lstStyle/>
          <a:p>
            <a:pPr algn="ctr"/>
            <a:r>
              <a:rPr lang="en-GB" dirty="0">
                <a:solidFill>
                  <a:srgbClr val="00B050"/>
                </a:solidFill>
              </a:rPr>
              <a:t>Trained Longer</a:t>
            </a:r>
          </a:p>
        </p:txBody>
      </p:sp>
      <p:grpSp>
        <p:nvGrpSpPr>
          <p:cNvPr id="20" name="Group 19">
            <a:extLst>
              <a:ext uri="{FF2B5EF4-FFF2-40B4-BE49-F238E27FC236}">
                <a16:creationId xmlns:a16="http://schemas.microsoft.com/office/drawing/2014/main" id="{B340D99F-2E35-A9D4-8A7A-BAE672D423CE}"/>
              </a:ext>
            </a:extLst>
          </p:cNvPr>
          <p:cNvGrpSpPr/>
          <p:nvPr/>
        </p:nvGrpSpPr>
        <p:grpSpPr>
          <a:xfrm>
            <a:off x="1310992" y="4119636"/>
            <a:ext cx="3718208" cy="1313907"/>
            <a:chOff x="1310992" y="4119636"/>
            <a:chExt cx="3718208" cy="1313907"/>
          </a:xfrm>
        </p:grpSpPr>
        <p:grpSp>
          <p:nvGrpSpPr>
            <p:cNvPr id="11" name="Group 10">
              <a:extLst>
                <a:ext uri="{FF2B5EF4-FFF2-40B4-BE49-F238E27FC236}">
                  <a16:creationId xmlns:a16="http://schemas.microsoft.com/office/drawing/2014/main" id="{D7D2DCA5-9E72-B934-29D3-B44B3ECB7A11}"/>
                </a:ext>
              </a:extLst>
            </p:cNvPr>
            <p:cNvGrpSpPr/>
            <p:nvPr/>
          </p:nvGrpSpPr>
          <p:grpSpPr>
            <a:xfrm>
              <a:off x="1310992" y="4119636"/>
              <a:ext cx="1859104" cy="1313907"/>
              <a:chOff x="1240972" y="4660743"/>
              <a:chExt cx="1859104" cy="1443146"/>
            </a:xfrm>
          </p:grpSpPr>
          <p:cxnSp>
            <p:nvCxnSpPr>
              <p:cNvPr id="13" name="Straight Arrow Connector 12">
                <a:extLst>
                  <a:ext uri="{FF2B5EF4-FFF2-40B4-BE49-F238E27FC236}">
                    <a16:creationId xmlns:a16="http://schemas.microsoft.com/office/drawing/2014/main" id="{CD0E2644-B5D6-ABC5-FCAE-3089D5CAE733}"/>
                  </a:ext>
                </a:extLst>
              </p:cNvPr>
              <p:cNvCxnSpPr>
                <a:cxnSpLocks/>
              </p:cNvCxnSpPr>
              <p:nvPr/>
            </p:nvCxnSpPr>
            <p:spPr>
              <a:xfrm>
                <a:off x="1240972" y="4660743"/>
                <a:ext cx="0" cy="60148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1596024" y="5393985"/>
                <a:ext cx="1504052" cy="709904"/>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cxnSp>
          <p:nvCxnSpPr>
            <p:cNvPr id="15" name="Straight Connector 14">
              <a:extLst>
                <a:ext uri="{FF2B5EF4-FFF2-40B4-BE49-F238E27FC236}">
                  <a16:creationId xmlns:a16="http://schemas.microsoft.com/office/drawing/2014/main" id="{6BE2A019-06ED-32FF-3FA7-FA1B73278E61}"/>
                </a:ext>
              </a:extLst>
            </p:cNvPr>
            <p:cNvCxnSpPr/>
            <p:nvPr/>
          </p:nvCxnSpPr>
          <p:spPr>
            <a:xfrm>
              <a:off x="1310992" y="4615008"/>
              <a:ext cx="3718208" cy="0"/>
            </a:xfrm>
            <a:prstGeom prst="line">
              <a:avLst/>
            </a:prstGeom>
            <a:ln w="38100">
              <a:solidFill>
                <a:srgbClr val="FF0000"/>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92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ark&#10;&#10;Description automatically generated">
            <a:extLst>
              <a:ext uri="{FF2B5EF4-FFF2-40B4-BE49-F238E27FC236}">
                <a16:creationId xmlns:a16="http://schemas.microsoft.com/office/drawing/2014/main" id="{B5E95555-B354-D085-6657-B40F9F42B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153" y="2174445"/>
            <a:ext cx="9605554" cy="3803598"/>
          </a:xfrm>
          <a:prstGeom prst="rect">
            <a:avLst/>
          </a:prstGeom>
        </p:spPr>
      </p:pic>
      <p:sp>
        <p:nvSpPr>
          <p:cNvPr id="8" name="TextBox 7">
            <a:extLst>
              <a:ext uri="{FF2B5EF4-FFF2-40B4-BE49-F238E27FC236}">
                <a16:creationId xmlns:a16="http://schemas.microsoft.com/office/drawing/2014/main" id="{4EC49F0A-0651-0884-0BAE-2EAE08223CC1}"/>
              </a:ext>
            </a:extLst>
          </p:cNvPr>
          <p:cNvSpPr txBox="1"/>
          <p:nvPr/>
        </p:nvSpPr>
        <p:spPr>
          <a:xfrm>
            <a:off x="1097279" y="879957"/>
            <a:ext cx="6100354" cy="369332"/>
          </a:xfrm>
          <a:prstGeom prst="rect">
            <a:avLst/>
          </a:prstGeom>
          <a:noFill/>
        </p:spPr>
        <p:txBody>
          <a:bodyPr wrap="square">
            <a:spAutoFit/>
          </a:bodyPr>
          <a:lstStyle/>
          <a:p>
            <a:r>
              <a:rPr lang="en-GB" b="0" dirty="0" err="1">
                <a:solidFill>
                  <a:srgbClr val="9CDCFE"/>
                </a:solidFill>
                <a:effectLst/>
                <a:latin typeface="Droid Sans Mono"/>
              </a:rPr>
              <a:t>testeval</a:t>
            </a:r>
            <a:r>
              <a:rPr lang="en-GB" b="0" dirty="0">
                <a:solidFill>
                  <a:srgbClr val="D4D4D4"/>
                </a:solidFill>
                <a:effectLst/>
                <a:latin typeface="Droid Sans Mono"/>
              </a:rPr>
              <a:t> = </a:t>
            </a:r>
            <a:r>
              <a:rPr lang="en-GB" b="0" dirty="0" err="1">
                <a:solidFill>
                  <a:srgbClr val="9CDCFE"/>
                </a:solidFill>
                <a:effectLst/>
                <a:latin typeface="Droid Sans Mono"/>
              </a:rPr>
              <a:t>model</a:t>
            </a:r>
            <a:r>
              <a:rPr lang="en-GB" b="0" dirty="0" err="1">
                <a:solidFill>
                  <a:srgbClr val="D4D4D4"/>
                </a:solidFill>
                <a:effectLst/>
                <a:latin typeface="Droid Sans Mono"/>
              </a:rPr>
              <a:t>.evaluate</a:t>
            </a:r>
            <a:r>
              <a:rPr lang="en-GB" b="0" dirty="0">
                <a:solidFill>
                  <a:srgbClr val="D4D4D4"/>
                </a:solidFill>
                <a:effectLst/>
                <a:latin typeface="Droid Sans Mono"/>
              </a:rPr>
              <a:t>(</a:t>
            </a:r>
            <a:r>
              <a:rPr lang="en-GB" b="0" dirty="0" err="1">
                <a:solidFill>
                  <a:srgbClr val="9CDCFE"/>
                </a:solidFill>
                <a:effectLst/>
                <a:latin typeface="Droid Sans Mono"/>
              </a:rPr>
              <a:t>test_data</a:t>
            </a:r>
            <a:r>
              <a:rPr lang="en-GB" b="0" dirty="0" err="1">
                <a:solidFill>
                  <a:srgbClr val="D4D4D4"/>
                </a:solidFill>
                <a:effectLst/>
                <a:latin typeface="Droid Sans Mono"/>
              </a:rPr>
              <a:t>,</a:t>
            </a:r>
            <a:r>
              <a:rPr lang="en-GB" b="0" dirty="0" err="1">
                <a:solidFill>
                  <a:srgbClr val="9CDCFE"/>
                </a:solidFill>
                <a:effectLst/>
                <a:latin typeface="Droid Sans Mono"/>
              </a:rPr>
              <a:t>test_labels</a:t>
            </a:r>
            <a:r>
              <a:rPr lang="en-GB" b="0" dirty="0">
                <a:solidFill>
                  <a:srgbClr val="D4D4D4"/>
                </a:solidFill>
                <a:effectLst/>
                <a:latin typeface="Droid Sans Mono"/>
              </a:rPr>
              <a:t>)</a:t>
            </a:r>
          </a:p>
        </p:txBody>
      </p:sp>
      <p:sp>
        <p:nvSpPr>
          <p:cNvPr id="16" name="TextBox 15">
            <a:extLst>
              <a:ext uri="{FF2B5EF4-FFF2-40B4-BE49-F238E27FC236}">
                <a16:creationId xmlns:a16="http://schemas.microsoft.com/office/drawing/2014/main" id="{73D2DF87-9AB2-A7A9-3CB8-4E3206301314}"/>
              </a:ext>
            </a:extLst>
          </p:cNvPr>
          <p:cNvSpPr txBox="1"/>
          <p:nvPr/>
        </p:nvSpPr>
        <p:spPr>
          <a:xfrm>
            <a:off x="1097279" y="1456052"/>
            <a:ext cx="9960428" cy="369332"/>
          </a:xfrm>
          <a:prstGeom prst="rect">
            <a:avLst/>
          </a:prstGeom>
          <a:noFill/>
        </p:spPr>
        <p:txBody>
          <a:bodyPr wrap="square">
            <a:spAutoFit/>
          </a:bodyPr>
          <a:lstStyle/>
          <a:p>
            <a:r>
              <a:rPr lang="en-GB" b="0" i="0" dirty="0">
                <a:solidFill>
                  <a:srgbClr val="D4D4D4"/>
                </a:solidFill>
                <a:effectLst/>
                <a:latin typeface="Droid Sans Mono"/>
              </a:rPr>
              <a:t>1/1 [==============================] - 1s 1s/step - loss: 0.2276 - accuracy: 0.9375</a:t>
            </a:r>
            <a:endParaRPr lang="en-GB" dirty="0"/>
          </a:p>
        </p:txBody>
      </p:sp>
    </p:spTree>
    <p:extLst>
      <p:ext uri="{BB962C8B-B14F-4D97-AF65-F5344CB8AC3E}">
        <p14:creationId xmlns:p14="http://schemas.microsoft.com/office/powerpoint/2010/main" val="1621764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Extending to multi class</a:t>
            </a:r>
          </a:p>
        </p:txBody>
      </p:sp>
      <p:grpSp>
        <p:nvGrpSpPr>
          <p:cNvPr id="5" name="Group 4">
            <a:extLst>
              <a:ext uri="{FF2B5EF4-FFF2-40B4-BE49-F238E27FC236}">
                <a16:creationId xmlns:a16="http://schemas.microsoft.com/office/drawing/2014/main" id="{2457EBC9-323E-A1E1-8983-296689409D53}"/>
              </a:ext>
            </a:extLst>
          </p:cNvPr>
          <p:cNvGrpSpPr/>
          <p:nvPr/>
        </p:nvGrpSpPr>
        <p:grpSpPr>
          <a:xfrm>
            <a:off x="2702148" y="1723619"/>
            <a:ext cx="7276155" cy="2524548"/>
            <a:chOff x="1985411" y="2050509"/>
            <a:chExt cx="8569515" cy="2973294"/>
          </a:xfrm>
        </p:grpSpPr>
        <p:grpSp>
          <p:nvGrpSpPr>
            <p:cNvPr id="2" name="Group 1">
              <a:extLst>
                <a:ext uri="{FF2B5EF4-FFF2-40B4-BE49-F238E27FC236}">
                  <a16:creationId xmlns:a16="http://schemas.microsoft.com/office/drawing/2014/main" id="{BC333074-20FE-DBBD-21B1-446160AB0B53}"/>
                </a:ext>
              </a:extLst>
            </p:cNvPr>
            <p:cNvGrpSpPr/>
            <p:nvPr/>
          </p:nvGrpSpPr>
          <p:grpSpPr>
            <a:xfrm>
              <a:off x="1985411" y="2050509"/>
              <a:ext cx="8569515" cy="2973294"/>
              <a:chOff x="3827498" y="4995049"/>
              <a:chExt cx="5018288" cy="1741154"/>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4CH</a:t>
                </a:r>
              </a:p>
            </p:txBody>
          </p:sp>
        </p:grpSp>
        <p:pic>
          <p:nvPicPr>
            <p:cNvPr id="18" name="Picture 17" descr="A picture containing dark&#10;&#10;Description automatically generated">
              <a:extLst>
                <a:ext uri="{FF2B5EF4-FFF2-40B4-BE49-F238E27FC236}">
                  <a16:creationId xmlns:a16="http://schemas.microsoft.com/office/drawing/2014/main" id="{9DAF4A70-8AFF-45D8-0DA6-F1E12AAC82B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3107" y="2050510"/>
              <a:ext cx="2174124" cy="2174124"/>
            </a:xfrm>
            <a:prstGeom prst="rect">
              <a:avLst/>
            </a:prstGeom>
          </p:spPr>
        </p:pic>
        <p:pic>
          <p:nvPicPr>
            <p:cNvPr id="19" name="Picture 18" descr="A picture containing text, indoor&#10;&#10;Description automatically generated">
              <a:extLst>
                <a:ext uri="{FF2B5EF4-FFF2-40B4-BE49-F238E27FC236}">
                  <a16:creationId xmlns:a16="http://schemas.microsoft.com/office/drawing/2014/main" id="{EC5777B1-D0EB-F930-0E64-57378361E03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898" t="55103" r="73895" b="2020"/>
            <a:stretch/>
          </p:blipFill>
          <p:spPr>
            <a:xfrm>
              <a:off x="8054884" y="2050509"/>
              <a:ext cx="2220955" cy="2174124"/>
            </a:xfrm>
            <a:prstGeom prst="rect">
              <a:avLst/>
            </a:prstGeom>
          </p:spPr>
        </p:pic>
      </p:grpSp>
      <p:grpSp>
        <p:nvGrpSpPr>
          <p:cNvPr id="13" name="Group 12">
            <a:extLst>
              <a:ext uri="{FF2B5EF4-FFF2-40B4-BE49-F238E27FC236}">
                <a16:creationId xmlns:a16="http://schemas.microsoft.com/office/drawing/2014/main" id="{ED6C08A2-B954-30E6-B127-268B0DDD00A3}"/>
              </a:ext>
            </a:extLst>
          </p:cNvPr>
          <p:cNvGrpSpPr/>
          <p:nvPr/>
        </p:nvGrpSpPr>
        <p:grpSpPr>
          <a:xfrm>
            <a:off x="869065" y="4390858"/>
            <a:ext cx="9216467" cy="375393"/>
            <a:chOff x="425418" y="4979415"/>
            <a:chExt cx="9216467" cy="375393"/>
          </a:xfrm>
        </p:grpSpPr>
        <p:sp>
          <p:nvSpPr>
            <p:cNvPr id="6" name="TextBox 5">
              <a:extLst>
                <a:ext uri="{FF2B5EF4-FFF2-40B4-BE49-F238E27FC236}">
                  <a16:creationId xmlns:a16="http://schemas.microsoft.com/office/drawing/2014/main" id="{264F9F5F-CDAF-B2F0-1ECC-C0E8574294E6}"/>
                </a:ext>
              </a:extLst>
            </p:cNvPr>
            <p:cNvSpPr txBox="1"/>
            <p:nvPr/>
          </p:nvSpPr>
          <p:spPr>
            <a:xfrm>
              <a:off x="2151271" y="4985476"/>
              <a:ext cx="2395920" cy="369332"/>
            </a:xfrm>
            <a:prstGeom prst="rect">
              <a:avLst/>
            </a:prstGeom>
            <a:noFill/>
          </p:spPr>
          <p:txBody>
            <a:bodyPr wrap="square" rtlCol="0">
              <a:spAutoFit/>
            </a:bodyPr>
            <a:lstStyle/>
            <a:p>
              <a:pPr algn="ctr"/>
              <a:r>
                <a:rPr lang="en-GB" b="1" dirty="0"/>
                <a:t>[1 0 0]</a:t>
              </a:r>
            </a:p>
          </p:txBody>
        </p:sp>
        <p:sp>
          <p:nvSpPr>
            <p:cNvPr id="7" name="TextBox 6">
              <a:extLst>
                <a:ext uri="{FF2B5EF4-FFF2-40B4-BE49-F238E27FC236}">
                  <a16:creationId xmlns:a16="http://schemas.microsoft.com/office/drawing/2014/main" id="{FEC82226-A2C3-F494-EF8A-0C7CE0C47431}"/>
                </a:ext>
              </a:extLst>
            </p:cNvPr>
            <p:cNvSpPr txBox="1"/>
            <p:nvPr/>
          </p:nvSpPr>
          <p:spPr>
            <a:xfrm>
              <a:off x="4698618" y="4985476"/>
              <a:ext cx="2395920" cy="369332"/>
            </a:xfrm>
            <a:prstGeom prst="rect">
              <a:avLst/>
            </a:prstGeom>
            <a:noFill/>
          </p:spPr>
          <p:txBody>
            <a:bodyPr wrap="square" rtlCol="0">
              <a:spAutoFit/>
            </a:bodyPr>
            <a:lstStyle/>
            <a:p>
              <a:pPr algn="ctr"/>
              <a:r>
                <a:rPr lang="en-GB" b="1" dirty="0"/>
                <a:t>[0 1 0]</a:t>
              </a:r>
            </a:p>
          </p:txBody>
        </p:sp>
        <p:sp>
          <p:nvSpPr>
            <p:cNvPr id="8" name="TextBox 7">
              <a:extLst>
                <a:ext uri="{FF2B5EF4-FFF2-40B4-BE49-F238E27FC236}">
                  <a16:creationId xmlns:a16="http://schemas.microsoft.com/office/drawing/2014/main" id="{BEF1B370-8D24-F42D-5649-80AAA8438F06}"/>
                </a:ext>
              </a:extLst>
            </p:cNvPr>
            <p:cNvSpPr txBox="1"/>
            <p:nvPr/>
          </p:nvSpPr>
          <p:spPr>
            <a:xfrm>
              <a:off x="7245965" y="4985476"/>
              <a:ext cx="2395920" cy="369332"/>
            </a:xfrm>
            <a:prstGeom prst="rect">
              <a:avLst/>
            </a:prstGeom>
            <a:noFill/>
          </p:spPr>
          <p:txBody>
            <a:bodyPr wrap="square" rtlCol="0">
              <a:spAutoFit/>
            </a:bodyPr>
            <a:lstStyle/>
            <a:p>
              <a:pPr algn="ctr"/>
              <a:r>
                <a:rPr lang="en-GB" b="1" dirty="0"/>
                <a:t>[0 0 1]</a:t>
              </a:r>
            </a:p>
          </p:txBody>
        </p:sp>
        <p:sp>
          <p:nvSpPr>
            <p:cNvPr id="9" name="TextBox 8">
              <a:extLst>
                <a:ext uri="{FF2B5EF4-FFF2-40B4-BE49-F238E27FC236}">
                  <a16:creationId xmlns:a16="http://schemas.microsoft.com/office/drawing/2014/main" id="{75A43F40-6F20-8740-20DD-7EC2B13AC361}"/>
                </a:ext>
              </a:extLst>
            </p:cNvPr>
            <p:cNvSpPr txBox="1"/>
            <p:nvPr/>
          </p:nvSpPr>
          <p:spPr>
            <a:xfrm>
              <a:off x="425418" y="4979415"/>
              <a:ext cx="2395920" cy="369332"/>
            </a:xfrm>
            <a:prstGeom prst="rect">
              <a:avLst/>
            </a:prstGeom>
            <a:noFill/>
          </p:spPr>
          <p:txBody>
            <a:bodyPr wrap="square" rtlCol="0">
              <a:spAutoFit/>
            </a:bodyPr>
            <a:lstStyle/>
            <a:p>
              <a:r>
                <a:rPr lang="en-GB" b="1" dirty="0"/>
                <a:t>Label hot encoding : </a:t>
              </a:r>
            </a:p>
          </p:txBody>
        </p:sp>
      </p:grpSp>
      <p:sp>
        <p:nvSpPr>
          <p:cNvPr id="11" name="TextBox 10">
            <a:extLst>
              <a:ext uri="{FF2B5EF4-FFF2-40B4-BE49-F238E27FC236}">
                <a16:creationId xmlns:a16="http://schemas.microsoft.com/office/drawing/2014/main" id="{58094EC5-9FBD-6422-F21B-470436A4DDBA}"/>
              </a:ext>
            </a:extLst>
          </p:cNvPr>
          <p:cNvSpPr txBox="1"/>
          <p:nvPr/>
        </p:nvSpPr>
        <p:spPr>
          <a:xfrm>
            <a:off x="869065" y="5007088"/>
            <a:ext cx="4163121" cy="369332"/>
          </a:xfrm>
          <a:prstGeom prst="rect">
            <a:avLst/>
          </a:prstGeom>
          <a:noFill/>
        </p:spPr>
        <p:txBody>
          <a:bodyPr wrap="square" rtlCol="0">
            <a:spAutoFit/>
          </a:bodyPr>
          <a:lstStyle/>
          <a:p>
            <a:r>
              <a:rPr lang="en-GB" b="1" dirty="0"/>
              <a:t>Loss:    Categorical cross entropy (</a:t>
            </a:r>
            <a:r>
              <a:rPr lang="en-GB" b="1" dirty="0" err="1"/>
              <a:t>i</a:t>
            </a:r>
            <a:r>
              <a:rPr lang="en-GB" b="1" dirty="0"/>
              <a:t>=3)</a:t>
            </a:r>
          </a:p>
        </p:txBody>
      </p:sp>
      <p:pic>
        <p:nvPicPr>
          <p:cNvPr id="12" name="Graphic 11">
            <a:extLst>
              <a:ext uri="{FF2B5EF4-FFF2-40B4-BE49-F238E27FC236}">
                <a16:creationId xmlns:a16="http://schemas.microsoft.com/office/drawing/2014/main" id="{84988980-5252-7C14-AFD0-6E189499484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56827"/>
          <a:stretch/>
        </p:blipFill>
        <p:spPr>
          <a:xfrm>
            <a:off x="5990260" y="5007088"/>
            <a:ext cx="2339110" cy="503640"/>
          </a:xfrm>
          <a:prstGeom prst="rect">
            <a:avLst/>
          </a:prstGeom>
        </p:spPr>
      </p:pic>
      <p:sp>
        <p:nvSpPr>
          <p:cNvPr id="14" name="TextBox 13">
            <a:extLst>
              <a:ext uri="{FF2B5EF4-FFF2-40B4-BE49-F238E27FC236}">
                <a16:creationId xmlns:a16="http://schemas.microsoft.com/office/drawing/2014/main" id="{C1859D25-F2C9-1060-FE48-1F696FA20F3F}"/>
              </a:ext>
            </a:extLst>
          </p:cNvPr>
          <p:cNvSpPr txBox="1"/>
          <p:nvPr/>
        </p:nvSpPr>
        <p:spPr>
          <a:xfrm>
            <a:off x="869065" y="5763688"/>
            <a:ext cx="4055718" cy="646331"/>
          </a:xfrm>
          <a:prstGeom prst="rect">
            <a:avLst/>
          </a:prstGeom>
          <a:noFill/>
        </p:spPr>
        <p:txBody>
          <a:bodyPr wrap="square" rtlCol="0">
            <a:spAutoFit/>
          </a:bodyPr>
          <a:lstStyle/>
          <a:p>
            <a:r>
              <a:rPr lang="en-GB" b="1" dirty="0"/>
              <a:t>Output activation:   </a:t>
            </a:r>
            <a:r>
              <a:rPr lang="en-GB" b="1" dirty="0" err="1"/>
              <a:t>Softmax</a:t>
            </a:r>
            <a:endParaRPr lang="en-GB" b="1" dirty="0"/>
          </a:p>
          <a:p>
            <a:r>
              <a:rPr lang="en-GB" b="1" dirty="0"/>
              <a:t>(outputs probabilities adding up to 1)  </a:t>
            </a:r>
          </a:p>
        </p:txBody>
      </p:sp>
      <p:pic>
        <p:nvPicPr>
          <p:cNvPr id="1026" name="Picture 2" descr="Softmax Activation Function Explained | by Dario Radečić | Towards Data  Science">
            <a:extLst>
              <a:ext uri="{FF2B5EF4-FFF2-40B4-BE49-F238E27FC236}">
                <a16:creationId xmlns:a16="http://schemas.microsoft.com/office/drawing/2014/main" id="{7E569BC1-009C-8980-05D0-9F4DA17016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197" t="19509" r="19274" b="-1"/>
          <a:stretch/>
        </p:blipFill>
        <p:spPr bwMode="auto">
          <a:xfrm>
            <a:off x="5896459" y="5523660"/>
            <a:ext cx="1959123" cy="12187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1EB111B-663A-DB67-8467-0FB3CE518473}"/>
              </a:ext>
            </a:extLst>
          </p:cNvPr>
          <p:cNvSpPr txBox="1"/>
          <p:nvPr/>
        </p:nvSpPr>
        <p:spPr>
          <a:xfrm>
            <a:off x="7600500" y="5958817"/>
            <a:ext cx="2395920" cy="369332"/>
          </a:xfrm>
          <a:prstGeom prst="rect">
            <a:avLst/>
          </a:prstGeom>
          <a:noFill/>
        </p:spPr>
        <p:txBody>
          <a:bodyPr wrap="square" rtlCol="0">
            <a:spAutoFit/>
          </a:bodyPr>
          <a:lstStyle/>
          <a:p>
            <a:pPr algn="ctr"/>
            <a:r>
              <a:rPr lang="en-GB" b="1" dirty="0"/>
              <a:t>[0.2 0.72 0.08]</a:t>
            </a:r>
          </a:p>
        </p:txBody>
      </p:sp>
    </p:spTree>
    <p:extLst>
      <p:ext uri="{BB962C8B-B14F-4D97-AF65-F5344CB8AC3E}">
        <p14:creationId xmlns:p14="http://schemas.microsoft.com/office/powerpoint/2010/main" val="1260751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a:bodyPr>
          <a:lstStyle/>
          <a:p>
            <a:pPr marL="514350" indent="-514350">
              <a:buFont typeface="+mj-lt"/>
              <a:buAutoNum type="arabicPeriod"/>
            </a:pPr>
            <a:r>
              <a:rPr lang="en-GB" dirty="0"/>
              <a:t>Introduction</a:t>
            </a:r>
          </a:p>
          <a:p>
            <a:pPr marL="514350" indent="-514350">
              <a:buFont typeface="+mj-lt"/>
              <a:buAutoNum type="arabicPeriod"/>
            </a:pPr>
            <a:endParaRPr lang="en-GB" dirty="0"/>
          </a:p>
          <a:p>
            <a:pPr marL="514350" indent="-514350">
              <a:buFont typeface="+mj-lt"/>
              <a:buAutoNum type="arabicPeriod"/>
            </a:pPr>
            <a:r>
              <a:rPr lang="en-GB" dirty="0"/>
              <a:t>Improving generalizability and performance</a:t>
            </a:r>
          </a:p>
          <a:p>
            <a:pPr marL="514350" indent="-514350">
              <a:buFont typeface="+mj-lt"/>
              <a:buAutoNum type="arabicPeriod"/>
            </a:pPr>
            <a:endParaRPr lang="en-GB" dirty="0"/>
          </a:p>
          <a:p>
            <a:pPr marL="514350" indent="-514350">
              <a:buFont typeface="+mj-lt"/>
              <a:buAutoNum type="arabicPeriod"/>
            </a:pPr>
            <a:r>
              <a:rPr lang="en-GB" dirty="0"/>
              <a:t>Applications in CMR</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0EC6B-60D9-CE69-60C4-DC3C27EFD12E}"/>
              </a:ext>
            </a:extLst>
          </p:cNvPr>
          <p:cNvSpPr txBox="1"/>
          <p:nvPr/>
        </p:nvSpPr>
        <p:spPr>
          <a:xfrm>
            <a:off x="202837" y="2092036"/>
            <a:ext cx="11569700" cy="1754326"/>
          </a:xfrm>
          <a:prstGeom prst="rect">
            <a:avLst/>
          </a:prstGeom>
          <a:noFill/>
        </p:spPr>
        <p:txBody>
          <a:bodyPr wrap="square">
            <a:spAutoFit/>
          </a:bodyPr>
          <a:lstStyle/>
          <a:p>
            <a:r>
              <a:rPr lang="en-GB" b="1" dirty="0">
                <a:solidFill>
                  <a:schemeClr val="bg1"/>
                </a:solidFill>
                <a:effectLst/>
                <a:latin typeface="Droid Sans Mono"/>
              </a:rPr>
              <a:t>At Model Creation</a:t>
            </a:r>
          </a:p>
          <a:p>
            <a:r>
              <a:rPr lang="en-GB" b="0" dirty="0">
                <a:solidFill>
                  <a:srgbClr val="6A9955"/>
                </a:solidFill>
                <a:effectLst/>
                <a:latin typeface="Droid Sans Mono"/>
              </a:rPr>
              <a:t>## Fully connected to combine all features</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9CDCFE"/>
                </a:solidFill>
                <a:effectLst/>
                <a:latin typeface="Droid Sans Mono"/>
              </a:rPr>
              <a:t>nInitConvFilters</a:t>
            </a:r>
            <a:r>
              <a:rPr lang="en-GB" b="0" dirty="0">
                <a:solidFill>
                  <a:srgbClr val="D4D4D4"/>
                </a:solidFill>
                <a:effectLst/>
                <a:latin typeface="Droid Sans Mono"/>
              </a:rPr>
              <a:t>*</a:t>
            </a:r>
            <a:r>
              <a:rPr lang="en-GB" b="0" dirty="0">
                <a:solidFill>
                  <a:srgbClr val="B5CEA8"/>
                </a:solidFill>
                <a:effectLst/>
                <a:latin typeface="Droid Sans Mono"/>
              </a:rPr>
              <a:t>2</a:t>
            </a:r>
            <a:r>
              <a:rPr lang="en-GB" b="0" dirty="0">
                <a:solidFill>
                  <a:srgbClr val="D4D4D4"/>
                </a:solidFill>
                <a:effectLst/>
                <a:latin typeface="Droid Sans Mono"/>
              </a:rPr>
              <a:t>**(</a:t>
            </a:r>
            <a:r>
              <a:rPr lang="en-GB" b="0" dirty="0">
                <a:solidFill>
                  <a:srgbClr val="9CDCFE"/>
                </a:solidFill>
                <a:effectLst/>
                <a:latin typeface="Droid Sans Mono"/>
              </a:rPr>
              <a:t>ii</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relu</a:t>
            </a:r>
            <a:r>
              <a:rPr lang="en-GB" b="0" dirty="0">
                <a:solidFill>
                  <a:srgbClr val="CE9178"/>
                </a:solidFill>
                <a:effectLst/>
                <a:latin typeface="Droid Sans Mono"/>
              </a:rPr>
              <a:t>'</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6A9955"/>
                </a:solidFill>
                <a:effectLst/>
                <a:latin typeface="Droid Sans Mono"/>
              </a:rPr>
              <a:t>## Multi Class Regression</a:t>
            </a: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B5CEA8"/>
                </a:solidFill>
                <a:effectLst/>
                <a:latin typeface="Droid Sans Mono"/>
              </a:rPr>
              <a:t>number_classes</a:t>
            </a:r>
            <a:r>
              <a:rPr lang="en-GB" b="0" dirty="0">
                <a:solidFill>
                  <a:srgbClr val="D4D4D4"/>
                </a:solidFill>
                <a:effectLst/>
                <a:latin typeface="Droid Sans Mono"/>
              </a:rPr>
              <a:t>, </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4EC9B0"/>
                </a:solidFill>
                <a:effectLst/>
                <a:latin typeface="Droid Sans Mono"/>
              </a:rPr>
              <a:t>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.activations.softmax</a:t>
            </a:r>
            <a:r>
              <a:rPr lang="en-GB" b="0" dirty="0">
                <a:solidFill>
                  <a:srgbClr val="D4D4D4"/>
                </a:solidFill>
                <a:effectLst/>
                <a:latin typeface="Droid Sans Mono"/>
              </a:rPr>
              <a:t>))</a:t>
            </a:r>
          </a:p>
        </p:txBody>
      </p:sp>
      <p:sp>
        <p:nvSpPr>
          <p:cNvPr id="6" name="Rectangle 5">
            <a:extLst>
              <a:ext uri="{FF2B5EF4-FFF2-40B4-BE49-F238E27FC236}">
                <a16:creationId xmlns:a16="http://schemas.microsoft.com/office/drawing/2014/main" id="{62446C73-3CEC-FCAF-CA9D-7D1D7916A4F4}"/>
              </a:ext>
            </a:extLst>
          </p:cNvPr>
          <p:cNvSpPr/>
          <p:nvPr/>
        </p:nvSpPr>
        <p:spPr>
          <a:xfrm>
            <a:off x="202837" y="3107699"/>
            <a:ext cx="10312400" cy="714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3C6029A-74A5-6109-10B1-B0AD173CA769}"/>
              </a:ext>
            </a:extLst>
          </p:cNvPr>
          <p:cNvSpPr txBox="1"/>
          <p:nvPr/>
        </p:nvSpPr>
        <p:spPr>
          <a:xfrm>
            <a:off x="202837" y="4011102"/>
            <a:ext cx="10312400" cy="369332"/>
          </a:xfrm>
          <a:prstGeom prst="rect">
            <a:avLst/>
          </a:prstGeom>
          <a:noFill/>
        </p:spPr>
        <p:txBody>
          <a:bodyPr wrap="square" rtlCol="0">
            <a:spAutoFit/>
          </a:bodyPr>
          <a:lstStyle/>
          <a:p>
            <a:pPr algn="ctr"/>
            <a:r>
              <a:rPr lang="en-GB" dirty="0">
                <a:solidFill>
                  <a:srgbClr val="FF0000"/>
                </a:solidFill>
              </a:rPr>
              <a:t>Modify the last layer’s activation function and number of outputs</a:t>
            </a:r>
          </a:p>
        </p:txBody>
      </p:sp>
      <p:sp>
        <p:nvSpPr>
          <p:cNvPr id="10" name="TextBox 9">
            <a:extLst>
              <a:ext uri="{FF2B5EF4-FFF2-40B4-BE49-F238E27FC236}">
                <a16:creationId xmlns:a16="http://schemas.microsoft.com/office/drawing/2014/main" id="{20A16054-82E1-A7C9-FCB2-8F42A7A4CF45}"/>
              </a:ext>
            </a:extLst>
          </p:cNvPr>
          <p:cNvSpPr txBox="1"/>
          <p:nvPr/>
        </p:nvSpPr>
        <p:spPr>
          <a:xfrm>
            <a:off x="7340237" y="5392225"/>
            <a:ext cx="4622800" cy="369332"/>
          </a:xfrm>
          <a:prstGeom prst="rect">
            <a:avLst/>
          </a:prstGeom>
          <a:noFill/>
        </p:spPr>
        <p:txBody>
          <a:bodyPr wrap="square">
            <a:spAutoFit/>
          </a:bodyPr>
          <a:lstStyle/>
          <a:p>
            <a:r>
              <a:rPr lang="en-GB" dirty="0">
                <a:solidFill>
                  <a:srgbClr val="FF0000"/>
                </a:solidFill>
              </a:rPr>
              <a:t>Change the loss when compiling the model</a:t>
            </a:r>
          </a:p>
        </p:txBody>
      </p:sp>
      <p:sp>
        <p:nvSpPr>
          <p:cNvPr id="12" name="TextBox 11">
            <a:extLst>
              <a:ext uri="{FF2B5EF4-FFF2-40B4-BE49-F238E27FC236}">
                <a16:creationId xmlns:a16="http://schemas.microsoft.com/office/drawing/2014/main" id="{CAF7070C-6F8B-B4E1-04DC-81578044CCFC}"/>
              </a:ext>
            </a:extLst>
          </p:cNvPr>
          <p:cNvSpPr txBox="1"/>
          <p:nvPr/>
        </p:nvSpPr>
        <p:spPr>
          <a:xfrm>
            <a:off x="202837" y="4851287"/>
            <a:ext cx="8928100" cy="1200329"/>
          </a:xfrm>
          <a:prstGeom prst="rect">
            <a:avLst/>
          </a:prstGeom>
          <a:noFill/>
        </p:spPr>
        <p:txBody>
          <a:bodyPr wrap="square">
            <a:spAutoFit/>
          </a:bodyPr>
          <a:lstStyle/>
          <a:p>
            <a:r>
              <a:rPr lang="en-GB" b="1" dirty="0">
                <a:solidFill>
                  <a:schemeClr val="bg1"/>
                </a:solidFill>
                <a:effectLst/>
                <a:latin typeface="Droid Sans Mono"/>
              </a:rPr>
              <a:t>At Model compilation</a:t>
            </a:r>
          </a:p>
          <a:p>
            <a:r>
              <a:rPr lang="en-GB" b="0" dirty="0">
                <a:solidFill>
                  <a:srgbClr val="6A9955"/>
                </a:solidFill>
                <a:effectLst/>
                <a:latin typeface="Droid Sans Mono"/>
              </a:rPr>
              <a:t># Compile the model</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.compile</a:t>
            </a:r>
            <a:r>
              <a:rPr lang="en-GB" b="0" dirty="0">
                <a:solidFill>
                  <a:srgbClr val="D4D4D4"/>
                </a:solidFill>
                <a:effectLst/>
                <a:latin typeface="Droid Sans Mono"/>
              </a:rPr>
              <a:t>(</a:t>
            </a:r>
            <a:r>
              <a:rPr lang="en-GB" b="0" dirty="0">
                <a:solidFill>
                  <a:srgbClr val="9CDCFE"/>
                </a:solidFill>
                <a:effectLst/>
                <a:latin typeface="Droid Sans Mono"/>
              </a:rPr>
              <a:t>loss</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.losses.CategoricalCrossentropy</a:t>
            </a:r>
            <a:r>
              <a:rPr lang="en-GB" b="0" dirty="0">
                <a:solidFill>
                  <a:srgbClr val="D4D4D4"/>
                </a:solidFill>
                <a:effectLst/>
                <a:latin typeface="Droid Sans Mono"/>
              </a:rPr>
              <a:t>, 	</a:t>
            </a:r>
            <a:r>
              <a:rPr lang="en-GB" b="0" dirty="0">
                <a:solidFill>
                  <a:srgbClr val="9CDCFE"/>
                </a:solidFill>
                <a:effectLst/>
                <a:latin typeface="Droid Sans Mono"/>
              </a:rPr>
              <a:t>optimizer</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.optimizers.Adam</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 </a:t>
            </a:r>
            <a:r>
              <a:rPr lang="en-GB" b="0" dirty="0">
                <a:solidFill>
                  <a:srgbClr val="9CDCFE"/>
                </a:solidFill>
                <a:effectLst/>
                <a:latin typeface="Droid Sans Mono"/>
              </a:rPr>
              <a:t>metrics</a:t>
            </a:r>
            <a:r>
              <a:rPr lang="en-GB" b="0" dirty="0">
                <a:solidFill>
                  <a:srgbClr val="D4D4D4"/>
                </a:solidFill>
                <a:effectLst/>
                <a:latin typeface="Droid Sans Mono"/>
              </a:rPr>
              <a:t>=[</a:t>
            </a:r>
            <a:r>
              <a:rPr lang="en-GB" b="0" dirty="0">
                <a:solidFill>
                  <a:srgbClr val="CE9178"/>
                </a:solidFill>
                <a:effectLst/>
                <a:latin typeface="Droid Sans Mono"/>
              </a:rPr>
              <a:t>'accuracy'</a:t>
            </a:r>
            <a:r>
              <a:rPr lang="en-GB" b="0" dirty="0">
                <a:solidFill>
                  <a:srgbClr val="D4D4D4"/>
                </a:solidFill>
                <a:effectLst/>
                <a:latin typeface="Droid Sans Mono"/>
              </a:rPr>
              <a:t>])</a:t>
            </a:r>
          </a:p>
        </p:txBody>
      </p:sp>
      <p:sp>
        <p:nvSpPr>
          <p:cNvPr id="14" name="Rectangle 13">
            <a:extLst>
              <a:ext uri="{FF2B5EF4-FFF2-40B4-BE49-F238E27FC236}">
                <a16:creationId xmlns:a16="http://schemas.microsoft.com/office/drawing/2014/main" id="{5D6B0884-E94B-FFCF-6E45-37C6B0FB3930}"/>
              </a:ext>
            </a:extLst>
          </p:cNvPr>
          <p:cNvSpPr/>
          <p:nvPr/>
        </p:nvSpPr>
        <p:spPr>
          <a:xfrm>
            <a:off x="1777637" y="5410759"/>
            <a:ext cx="5346700"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EF2257AB-D242-3F8D-B43F-DDC063EA0FA0}"/>
              </a:ext>
            </a:extLst>
          </p:cNvPr>
          <p:cNvSpPr txBox="1"/>
          <p:nvPr/>
        </p:nvSpPr>
        <p:spPr>
          <a:xfrm>
            <a:off x="311150" y="744020"/>
            <a:ext cx="11569700" cy="923330"/>
          </a:xfrm>
          <a:prstGeom prst="rect">
            <a:avLst/>
          </a:prstGeom>
          <a:noFill/>
        </p:spPr>
        <p:txBody>
          <a:bodyPr wrap="square">
            <a:spAutoFit/>
          </a:bodyPr>
          <a:lstStyle/>
          <a:p>
            <a:r>
              <a:rPr lang="en-GB" b="1" dirty="0">
                <a:solidFill>
                  <a:schemeClr val="bg1"/>
                </a:solidFill>
                <a:effectLst/>
                <a:latin typeface="Droid Sans Mono"/>
              </a:rPr>
              <a:t>At Label Creation</a:t>
            </a:r>
          </a:p>
          <a:p>
            <a:r>
              <a:rPr lang="en-GB" b="0" dirty="0">
                <a:solidFill>
                  <a:srgbClr val="6A9955"/>
                </a:solidFill>
                <a:effectLst/>
                <a:latin typeface="Droid Sans Mono"/>
              </a:rPr>
              <a:t>## Labels [1 0 0] if SAX, [0 1 0] if LAX, [0 0 1] if 4CH</a:t>
            </a:r>
            <a:endParaRPr lang="en-GB" b="0" dirty="0">
              <a:solidFill>
                <a:srgbClr val="D4D4D4"/>
              </a:solidFill>
              <a:effectLst/>
              <a:latin typeface="Droid Sans Mono"/>
            </a:endParaRPr>
          </a:p>
          <a:p>
            <a:endParaRPr lang="en-GB" b="1" dirty="0">
              <a:solidFill>
                <a:schemeClr val="bg1"/>
              </a:solidFill>
              <a:effectLst/>
              <a:latin typeface="Droid Sans Mono"/>
            </a:endParaRPr>
          </a:p>
        </p:txBody>
      </p:sp>
      <p:sp>
        <p:nvSpPr>
          <p:cNvPr id="4" name="Rectangle 3">
            <a:extLst>
              <a:ext uri="{FF2B5EF4-FFF2-40B4-BE49-F238E27FC236}">
                <a16:creationId xmlns:a16="http://schemas.microsoft.com/office/drawing/2014/main" id="{102AFBE2-AAE8-7116-07D5-67301213C82A}"/>
              </a:ext>
            </a:extLst>
          </p:cNvPr>
          <p:cNvSpPr/>
          <p:nvPr/>
        </p:nvSpPr>
        <p:spPr>
          <a:xfrm>
            <a:off x="202837" y="690765"/>
            <a:ext cx="10312400" cy="714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9D11EC5-BA09-102A-61E0-9ED6F88E5EB6}"/>
              </a:ext>
            </a:extLst>
          </p:cNvPr>
          <p:cNvSpPr txBox="1"/>
          <p:nvPr/>
        </p:nvSpPr>
        <p:spPr>
          <a:xfrm>
            <a:off x="202837" y="1533444"/>
            <a:ext cx="10312400" cy="369332"/>
          </a:xfrm>
          <a:prstGeom prst="rect">
            <a:avLst/>
          </a:prstGeom>
          <a:noFill/>
        </p:spPr>
        <p:txBody>
          <a:bodyPr wrap="square" rtlCol="0">
            <a:spAutoFit/>
          </a:bodyPr>
          <a:lstStyle/>
          <a:p>
            <a:pPr algn="ctr"/>
            <a:r>
              <a:rPr lang="en-GB" dirty="0">
                <a:solidFill>
                  <a:srgbClr val="FF0000"/>
                </a:solidFill>
              </a:rPr>
              <a:t>Modify output labels</a:t>
            </a:r>
          </a:p>
        </p:txBody>
      </p:sp>
    </p:spTree>
    <p:extLst>
      <p:ext uri="{BB962C8B-B14F-4D97-AF65-F5344CB8AC3E}">
        <p14:creationId xmlns:p14="http://schemas.microsoft.com/office/powerpoint/2010/main" val="2763745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Applications in CMR</a:t>
            </a:r>
          </a:p>
        </p:txBody>
      </p:sp>
    </p:spTree>
    <p:extLst>
      <p:ext uri="{BB962C8B-B14F-4D97-AF65-F5344CB8AC3E}">
        <p14:creationId xmlns:p14="http://schemas.microsoft.com/office/powerpoint/2010/main" val="3676722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32000" y="644806"/>
            <a:ext cx="10515600" cy="926840"/>
          </a:xfrm>
        </p:spPr>
        <p:txBody>
          <a:bodyPr>
            <a:normAutofit fontScale="90000"/>
          </a:bodyPr>
          <a:lstStyle/>
          <a:p>
            <a:r>
              <a:rPr lang="en-GB" dirty="0"/>
              <a:t>Application to segmentation:</a:t>
            </a:r>
            <a:br>
              <a:rPr lang="en-GB" dirty="0"/>
            </a:br>
            <a:r>
              <a:rPr lang="en-GB" sz="2900" b="1" dirty="0"/>
              <a:t>Pixel to pixel classification</a:t>
            </a:r>
            <a:endParaRPr lang="en-GB" dirty="0"/>
          </a:p>
        </p:txBody>
      </p:sp>
      <p:grpSp>
        <p:nvGrpSpPr>
          <p:cNvPr id="26" name="Group 25">
            <a:extLst>
              <a:ext uri="{FF2B5EF4-FFF2-40B4-BE49-F238E27FC236}">
                <a16:creationId xmlns:a16="http://schemas.microsoft.com/office/drawing/2014/main" id="{1CDE4AF5-BD54-32E3-8E10-5648BC1E3F96}"/>
              </a:ext>
            </a:extLst>
          </p:cNvPr>
          <p:cNvGrpSpPr/>
          <p:nvPr/>
        </p:nvGrpSpPr>
        <p:grpSpPr>
          <a:xfrm>
            <a:off x="1077006" y="1553838"/>
            <a:ext cx="5415188" cy="3041594"/>
            <a:chOff x="2395312" y="1639940"/>
            <a:chExt cx="6893375" cy="3871860"/>
          </a:xfrm>
        </p:grpSpPr>
        <p:pic>
          <p:nvPicPr>
            <p:cNvPr id="16" name="Picture 15">
              <a:extLst>
                <a:ext uri="{FF2B5EF4-FFF2-40B4-BE49-F238E27FC236}">
                  <a16:creationId xmlns:a16="http://schemas.microsoft.com/office/drawing/2014/main" id="{6A229256-4B36-0534-CF7D-B7599C8F2C0B}"/>
                </a:ext>
              </a:extLst>
            </p:cNvPr>
            <p:cNvPicPr>
              <a:picLocks noChangeAspect="1"/>
            </p:cNvPicPr>
            <p:nvPr/>
          </p:nvPicPr>
          <p:blipFill>
            <a:blip r:embed="rId5"/>
            <a:stretch>
              <a:fillRect/>
            </a:stretch>
          </p:blipFill>
          <p:spPr>
            <a:xfrm>
              <a:off x="2395312" y="2545560"/>
              <a:ext cx="6893375" cy="2966240"/>
            </a:xfrm>
            <a:prstGeom prst="rect">
              <a:avLst/>
            </a:prstGeom>
          </p:spPr>
        </p:pic>
        <p:sp>
          <p:nvSpPr>
            <p:cNvPr id="22" name="Arrow: Right 21">
              <a:extLst>
                <a:ext uri="{FF2B5EF4-FFF2-40B4-BE49-F238E27FC236}">
                  <a16:creationId xmlns:a16="http://schemas.microsoft.com/office/drawing/2014/main" id="{72E5C872-B861-3E58-EF5E-CB6EAE9A3267}"/>
                </a:ext>
              </a:extLst>
            </p:cNvPr>
            <p:cNvSpPr/>
            <p:nvPr/>
          </p:nvSpPr>
          <p:spPr>
            <a:xfrm>
              <a:off x="2530194" y="2070920"/>
              <a:ext cx="6642100" cy="354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7B1E8D0-C5CD-6E00-A19D-C6BA1C5396B6}"/>
                </a:ext>
              </a:extLst>
            </p:cNvPr>
            <p:cNvSpPr txBox="1"/>
            <p:nvPr/>
          </p:nvSpPr>
          <p:spPr>
            <a:xfrm>
              <a:off x="4587594" y="1639940"/>
              <a:ext cx="2692400" cy="369332"/>
            </a:xfrm>
            <a:prstGeom prst="rect">
              <a:avLst/>
            </a:prstGeom>
            <a:noFill/>
          </p:spPr>
          <p:txBody>
            <a:bodyPr wrap="square" rtlCol="0">
              <a:spAutoFit/>
            </a:bodyPr>
            <a:lstStyle/>
            <a:p>
              <a:pPr algn="ctr"/>
              <a:r>
                <a:rPr lang="en-GB" b="1" dirty="0"/>
                <a:t>Image to Image </a:t>
              </a:r>
            </a:p>
          </p:txBody>
        </p:sp>
      </p:grpSp>
      <p:pic>
        <p:nvPicPr>
          <p:cNvPr id="2" name="SupportingInformationVideoS2">
            <a:hlinkClick r:id="" action="ppaction://media"/>
            <a:extLst>
              <a:ext uri="{FF2B5EF4-FFF2-40B4-BE49-F238E27FC236}">
                <a16:creationId xmlns:a16="http://schemas.microsoft.com/office/drawing/2014/main" id="{D1159811-3CCC-1E9F-37D8-8C2DB4FDEE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72581" y="1175957"/>
            <a:ext cx="4451650" cy="3419475"/>
          </a:xfrm>
          <a:prstGeom prst="rect">
            <a:avLst/>
          </a:prstGeom>
        </p:spPr>
      </p:pic>
      <p:grpSp>
        <p:nvGrpSpPr>
          <p:cNvPr id="7" name="Group 6">
            <a:extLst>
              <a:ext uri="{FF2B5EF4-FFF2-40B4-BE49-F238E27FC236}">
                <a16:creationId xmlns:a16="http://schemas.microsoft.com/office/drawing/2014/main" id="{FB327131-408B-36EB-DC98-263E042649B8}"/>
              </a:ext>
            </a:extLst>
          </p:cNvPr>
          <p:cNvGrpSpPr/>
          <p:nvPr/>
        </p:nvGrpSpPr>
        <p:grpSpPr>
          <a:xfrm>
            <a:off x="957263" y="4758892"/>
            <a:ext cx="10277474" cy="1920055"/>
            <a:chOff x="957263" y="4758892"/>
            <a:chExt cx="10277474" cy="1920055"/>
          </a:xfrm>
        </p:grpSpPr>
        <p:sp>
          <p:nvSpPr>
            <p:cNvPr id="24" name="Rectangle 23">
              <a:extLst>
                <a:ext uri="{FF2B5EF4-FFF2-40B4-BE49-F238E27FC236}">
                  <a16:creationId xmlns:a16="http://schemas.microsoft.com/office/drawing/2014/main" id="{60FD86E6-0F27-AA17-4C72-170C4BA1BB07}"/>
                </a:ext>
              </a:extLst>
            </p:cNvPr>
            <p:cNvSpPr/>
            <p:nvPr/>
          </p:nvSpPr>
          <p:spPr>
            <a:xfrm>
              <a:off x="957263" y="4758892"/>
              <a:ext cx="10277474" cy="1920055"/>
            </a:xfrm>
            <a:prstGeom prst="rect">
              <a:avLst/>
            </a:prstGeom>
            <a:solidFill>
              <a:schemeClr val="accent3">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r>
                <a:rPr lang="en-GB" dirty="0">
                  <a:solidFill>
                    <a:schemeClr val="tx1"/>
                  </a:solidFill>
                  <a:latin typeface="Roboto Medium" panose="02000000000000000000" pitchFamily="2" charset="0"/>
                  <a:ea typeface="Roboto Medium" panose="02000000000000000000" pitchFamily="2" charset="0"/>
                </a:rPr>
                <a:t>SCMR Series of Hands-on Workshops on Machine Learning</a:t>
              </a:r>
              <a:endParaRPr lang="en-GB" dirty="0">
                <a:solidFill>
                  <a:schemeClr val="tx1"/>
                </a:solidFill>
                <a:latin typeface="+mj-lt"/>
                <a:ea typeface="Roboto Medium" panose="02000000000000000000" pitchFamily="2" charset="0"/>
              </a:endParaRPr>
            </a:p>
          </p:txBody>
        </p:sp>
        <p:sp>
          <p:nvSpPr>
            <p:cNvPr id="25" name="Rectangle 24">
              <a:extLst>
                <a:ext uri="{FF2B5EF4-FFF2-40B4-BE49-F238E27FC236}">
                  <a16:creationId xmlns:a16="http://schemas.microsoft.com/office/drawing/2014/main" id="{C89178A0-DFC8-9D2B-6BAD-5E8E4522EF7D}"/>
                </a:ext>
              </a:extLst>
            </p:cNvPr>
            <p:cNvSpPr/>
            <p:nvPr/>
          </p:nvSpPr>
          <p:spPr>
            <a:xfrm>
              <a:off x="1177925" y="5405512"/>
              <a:ext cx="9737726"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Segmentation Task in CHD</a:t>
              </a:r>
            </a:p>
            <a:p>
              <a:r>
                <a:rPr lang="en-GB" dirty="0">
                  <a:solidFill>
                    <a:schemeClr val="tx1"/>
                  </a:solidFill>
                  <a:latin typeface="+mj-lt"/>
                  <a:ea typeface="Roboto Medium" panose="02000000000000000000" pitchFamily="2" charset="0"/>
                </a:rPr>
                <a:t>October 26th,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a:t>
              </a:r>
              <a:r>
                <a:rPr lang="en-GB" b="0" i="0" dirty="0">
                  <a:solidFill>
                    <a:schemeClr val="tx1"/>
                  </a:solidFill>
                  <a:effectLst/>
                  <a:latin typeface="Arial" panose="020B0604020202020204" pitchFamily="34" charset="0"/>
                </a:rPr>
                <a:t>Saeed Karimi-Bidhendi</a:t>
              </a:r>
              <a:endParaRPr lang="en-GB" dirty="0">
                <a:solidFill>
                  <a:schemeClr val="tx1"/>
                </a:solidFill>
                <a:latin typeface="+mj-lt"/>
                <a:ea typeface="Roboto Medium" panose="02000000000000000000" pitchFamily="2" charset="0"/>
              </a:endParaRPr>
            </a:p>
          </p:txBody>
        </p:sp>
      </p:grpSp>
      <p:sp>
        <p:nvSpPr>
          <p:cNvPr id="6" name="Rectangle 5">
            <a:extLst>
              <a:ext uri="{FF2B5EF4-FFF2-40B4-BE49-F238E27FC236}">
                <a16:creationId xmlns:a16="http://schemas.microsoft.com/office/drawing/2014/main" id="{8D1E6BBB-4A81-2CAE-9746-332E0561C905}"/>
              </a:ext>
            </a:extLst>
          </p:cNvPr>
          <p:cNvSpPr/>
          <p:nvPr/>
        </p:nvSpPr>
        <p:spPr>
          <a:xfrm>
            <a:off x="6972300" y="977900"/>
            <a:ext cx="5003800" cy="3617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3692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60160"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82600" y="539570"/>
            <a:ext cx="10515600" cy="926840"/>
          </a:xfrm>
        </p:spPr>
        <p:txBody>
          <a:bodyPr>
            <a:normAutofit/>
          </a:bodyPr>
          <a:lstStyle/>
          <a:p>
            <a:r>
              <a:rPr lang="en-GB" dirty="0"/>
              <a:t>Application to Large Scale Quality Control:</a:t>
            </a:r>
            <a:br>
              <a:rPr lang="en-GB" dirty="0"/>
            </a:br>
            <a:r>
              <a:rPr lang="en-GB" sz="1600" dirty="0"/>
              <a:t>Large-scale Quality Control of Cardiac Imaging in Population Studies</a:t>
            </a:r>
          </a:p>
        </p:txBody>
      </p:sp>
      <p:pic>
        <p:nvPicPr>
          <p:cNvPr id="27" name="Picture 26">
            <a:extLst>
              <a:ext uri="{FF2B5EF4-FFF2-40B4-BE49-F238E27FC236}">
                <a16:creationId xmlns:a16="http://schemas.microsoft.com/office/drawing/2014/main" id="{75DDC0D2-F159-5E09-1C36-5C07436116DD}"/>
              </a:ext>
            </a:extLst>
          </p:cNvPr>
          <p:cNvPicPr>
            <a:picLocks noChangeAspect="1"/>
          </p:cNvPicPr>
          <p:nvPr/>
        </p:nvPicPr>
        <p:blipFill>
          <a:blip r:embed="rId3"/>
          <a:stretch>
            <a:fillRect/>
          </a:stretch>
        </p:blipFill>
        <p:spPr>
          <a:xfrm>
            <a:off x="2660650" y="1466410"/>
            <a:ext cx="6439897" cy="4888680"/>
          </a:xfrm>
          <a:prstGeom prst="rect">
            <a:avLst/>
          </a:prstGeom>
        </p:spPr>
      </p:pic>
      <p:sp>
        <p:nvSpPr>
          <p:cNvPr id="29" name="TextBox 28">
            <a:extLst>
              <a:ext uri="{FF2B5EF4-FFF2-40B4-BE49-F238E27FC236}">
                <a16:creationId xmlns:a16="http://schemas.microsoft.com/office/drawing/2014/main" id="{B1843203-043B-51AA-B634-73B1336E13D0}"/>
              </a:ext>
            </a:extLst>
          </p:cNvPr>
          <p:cNvSpPr txBox="1"/>
          <p:nvPr/>
        </p:nvSpPr>
        <p:spPr>
          <a:xfrm>
            <a:off x="215900" y="6334780"/>
            <a:ext cx="11976100" cy="523220"/>
          </a:xfrm>
          <a:prstGeom prst="rect">
            <a:avLst/>
          </a:prstGeom>
          <a:noFill/>
        </p:spPr>
        <p:txBody>
          <a:bodyPr wrap="square">
            <a:spAutoFit/>
          </a:bodyPr>
          <a:lstStyle/>
          <a:p>
            <a:pPr algn="just"/>
            <a:r>
              <a:rPr lang="en-GB" sz="1400" dirty="0" err="1"/>
              <a:t>Tarroni</a:t>
            </a:r>
            <a:r>
              <a:rPr lang="en-GB" sz="1400" dirty="0"/>
              <a:t>, G., Bai, W., </a:t>
            </a:r>
            <a:r>
              <a:rPr lang="en-GB" sz="1400" dirty="0" err="1"/>
              <a:t>Oktay</a:t>
            </a:r>
            <a:r>
              <a:rPr lang="en-GB" sz="1400" dirty="0"/>
              <a:t>, O. </a:t>
            </a:r>
            <a:r>
              <a:rPr lang="en-GB" sz="1400" i="1" dirty="0"/>
              <a:t>et al.</a:t>
            </a:r>
            <a:r>
              <a:rPr lang="en-GB" sz="1400" dirty="0"/>
              <a:t> Large-scale Quality Control of Cardiac Imaging in Population Studies: Application to UK Biobank. </a:t>
            </a:r>
            <a:r>
              <a:rPr lang="en-GB" sz="1400" i="1" dirty="0"/>
              <a:t>Sci Rep</a:t>
            </a:r>
            <a:r>
              <a:rPr lang="en-GB" sz="1400" dirty="0"/>
              <a:t> </a:t>
            </a:r>
            <a:r>
              <a:rPr lang="en-GB" sz="1400" b="1" dirty="0"/>
              <a:t>10</a:t>
            </a:r>
            <a:r>
              <a:rPr lang="en-GB" sz="1400" dirty="0"/>
              <a:t>, 2408 (2020).</a:t>
            </a:r>
          </a:p>
        </p:txBody>
      </p:sp>
    </p:spTree>
    <p:extLst>
      <p:ext uri="{BB962C8B-B14F-4D97-AF65-F5344CB8AC3E}">
        <p14:creationId xmlns:p14="http://schemas.microsoft.com/office/powerpoint/2010/main" val="2274676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4C3AC-372D-BAA3-C76C-26B4EBCAD459}"/>
              </a:ext>
            </a:extLst>
          </p:cNvPr>
          <p:cNvSpPr>
            <a:spLocks noGrp="1"/>
          </p:cNvSpPr>
          <p:nvPr>
            <p:ph type="title"/>
          </p:nvPr>
        </p:nvSpPr>
        <p:spPr>
          <a:xfrm>
            <a:off x="111322" y="505452"/>
            <a:ext cx="10515600" cy="926840"/>
          </a:xfrm>
        </p:spPr>
        <p:txBody>
          <a:bodyPr>
            <a:normAutofit/>
          </a:bodyPr>
          <a:lstStyle/>
          <a:p>
            <a:r>
              <a:rPr lang="en-GB" dirty="0"/>
              <a:t>Disease classification:</a:t>
            </a:r>
          </a:p>
        </p:txBody>
      </p:sp>
      <p:pic>
        <p:nvPicPr>
          <p:cNvPr id="3" name="Picture 2">
            <a:extLst>
              <a:ext uri="{FF2B5EF4-FFF2-40B4-BE49-F238E27FC236}">
                <a16:creationId xmlns:a16="http://schemas.microsoft.com/office/drawing/2014/main" id="{39A5B24C-E066-556C-C6CF-C2E31B600428}"/>
              </a:ext>
            </a:extLst>
          </p:cNvPr>
          <p:cNvPicPr>
            <a:picLocks noChangeAspect="1"/>
          </p:cNvPicPr>
          <p:nvPr/>
        </p:nvPicPr>
        <p:blipFill>
          <a:blip r:embed="rId3"/>
          <a:stretch>
            <a:fillRect/>
          </a:stretch>
        </p:blipFill>
        <p:spPr>
          <a:xfrm>
            <a:off x="2121913" y="1171529"/>
            <a:ext cx="6682826" cy="5134367"/>
          </a:xfrm>
          <a:prstGeom prst="rect">
            <a:avLst/>
          </a:prstGeom>
        </p:spPr>
      </p:pic>
      <p:sp>
        <p:nvSpPr>
          <p:cNvPr id="5" name="TextBox 4">
            <a:extLst>
              <a:ext uri="{FF2B5EF4-FFF2-40B4-BE49-F238E27FC236}">
                <a16:creationId xmlns:a16="http://schemas.microsoft.com/office/drawing/2014/main" id="{FEABB62F-3EE9-1EE7-FE13-1A6CA1CAC47A}"/>
              </a:ext>
            </a:extLst>
          </p:cNvPr>
          <p:cNvSpPr txBox="1"/>
          <p:nvPr/>
        </p:nvSpPr>
        <p:spPr>
          <a:xfrm>
            <a:off x="121603" y="6305896"/>
            <a:ext cx="11911354" cy="523220"/>
          </a:xfrm>
          <a:prstGeom prst="rect">
            <a:avLst/>
          </a:prstGeom>
          <a:noFill/>
        </p:spPr>
        <p:txBody>
          <a:bodyPr wrap="square">
            <a:spAutoFit/>
          </a:bodyPr>
          <a:lstStyle/>
          <a:p>
            <a:r>
              <a:rPr lang="en-GB" sz="1400" dirty="0"/>
              <a:t>Wibowo, A.  Cardiac Disease Classification Using Two-Dimensional Thickness and Few-Shot Learning Based on Magnetic Resonance Imaging Image Segmentation. </a:t>
            </a:r>
            <a:r>
              <a:rPr lang="en-GB" sz="1400" i="1" dirty="0"/>
              <a:t>J. Imaging</a:t>
            </a:r>
            <a:r>
              <a:rPr lang="en-GB" sz="1400" dirty="0"/>
              <a:t> </a:t>
            </a:r>
            <a:r>
              <a:rPr lang="en-GB" sz="1400" b="1" dirty="0"/>
              <a:t>2022</a:t>
            </a:r>
            <a:endParaRPr lang="en-GB" sz="1400" dirty="0"/>
          </a:p>
        </p:txBody>
      </p:sp>
      <p:pic>
        <p:nvPicPr>
          <p:cNvPr id="6" name="Picture 5">
            <a:extLst>
              <a:ext uri="{FF2B5EF4-FFF2-40B4-BE49-F238E27FC236}">
                <a16:creationId xmlns:a16="http://schemas.microsoft.com/office/drawing/2014/main" id="{C0200C78-1D39-8422-E3C0-A257AA6EB535}"/>
              </a:ext>
            </a:extLst>
          </p:cNvPr>
          <p:cNvPicPr>
            <a:picLocks noChangeAspect="1"/>
          </p:cNvPicPr>
          <p:nvPr/>
        </p:nvPicPr>
        <p:blipFill rotWithShape="1">
          <a:blip r:embed="rId3"/>
          <a:srcRect l="79233" t="57657" r="17674" b="21138"/>
          <a:stretch/>
        </p:blipFill>
        <p:spPr>
          <a:xfrm>
            <a:off x="8842179" y="3566990"/>
            <a:ext cx="500376" cy="2635439"/>
          </a:xfrm>
          <a:prstGeom prst="rect">
            <a:avLst/>
          </a:prstGeom>
        </p:spPr>
      </p:pic>
    </p:spTree>
    <p:extLst>
      <p:ext uri="{BB962C8B-B14F-4D97-AF65-F5344CB8AC3E}">
        <p14:creationId xmlns:p14="http://schemas.microsoft.com/office/powerpoint/2010/main" val="416827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Conclusion</a:t>
            </a:r>
          </a:p>
        </p:txBody>
      </p:sp>
      <p:sp>
        <p:nvSpPr>
          <p:cNvPr id="21" name="TextBox 20">
            <a:extLst>
              <a:ext uri="{FF2B5EF4-FFF2-40B4-BE49-F238E27FC236}">
                <a16:creationId xmlns:a16="http://schemas.microsoft.com/office/drawing/2014/main" id="{374E9E5A-34CF-B146-9DC5-6FF02D671652}"/>
              </a:ext>
            </a:extLst>
          </p:cNvPr>
          <p:cNvSpPr txBox="1"/>
          <p:nvPr/>
        </p:nvSpPr>
        <p:spPr>
          <a:xfrm>
            <a:off x="792644" y="2136338"/>
            <a:ext cx="10100643" cy="2862322"/>
          </a:xfrm>
          <a:prstGeom prst="rect">
            <a:avLst/>
          </a:prstGeom>
          <a:noFill/>
        </p:spPr>
        <p:txBody>
          <a:bodyPr wrap="square">
            <a:spAutoFit/>
          </a:bodyPr>
          <a:lstStyle/>
          <a:p>
            <a:r>
              <a:rPr lang="en-GB" dirty="0"/>
              <a:t>Hopefully this gives you </a:t>
            </a:r>
          </a:p>
          <a:p>
            <a:endParaRPr lang="en-GB" dirty="0"/>
          </a:p>
          <a:p>
            <a:pPr marL="342900" indent="-342900">
              <a:buAutoNum type="arabicPeriod"/>
            </a:pPr>
            <a:r>
              <a:rPr lang="en-GB" dirty="0"/>
              <a:t>A better understanding of classical methods for dealing with overfitting</a:t>
            </a:r>
          </a:p>
          <a:p>
            <a:pPr marL="342900" indent="-342900">
              <a:buAutoNum type="arabicPeriod"/>
            </a:pPr>
            <a:endParaRPr lang="en-GB" dirty="0"/>
          </a:p>
          <a:p>
            <a:pPr marL="342900" indent="-342900">
              <a:buAutoNum type="arabicPeriod"/>
            </a:pPr>
            <a:r>
              <a:rPr lang="en-GB" dirty="0"/>
              <a:t>Ways to improve the generalizability of your models</a:t>
            </a:r>
          </a:p>
          <a:p>
            <a:pPr marL="342900" indent="-342900">
              <a:buAutoNum type="arabicPeriod"/>
            </a:pPr>
            <a:endParaRPr lang="en-GB" dirty="0"/>
          </a:p>
          <a:p>
            <a:pPr marL="342900" indent="-342900">
              <a:buAutoNum type="arabicPeriod"/>
            </a:pPr>
            <a:r>
              <a:rPr lang="en-GB" dirty="0"/>
              <a:t>An idea of the potential of machine learning approaches for CMR</a:t>
            </a:r>
          </a:p>
          <a:p>
            <a:r>
              <a:rPr lang="en-GB" dirty="0"/>
              <a:t> </a:t>
            </a:r>
          </a:p>
          <a:p>
            <a:endParaRPr lang="en-GB" dirty="0"/>
          </a:p>
          <a:p>
            <a:r>
              <a:rPr lang="en-GB" dirty="0"/>
              <a:t>The tutorials and data as well as the video of this talk will be available on the </a:t>
            </a:r>
            <a:r>
              <a:rPr lang="en-GB" dirty="0" err="1"/>
              <a:t>github</a:t>
            </a:r>
            <a:r>
              <a:rPr lang="en-GB" dirty="0"/>
              <a:t> repository.</a:t>
            </a:r>
          </a:p>
        </p:txBody>
      </p:sp>
    </p:spTree>
    <p:extLst>
      <p:ext uri="{BB962C8B-B14F-4D97-AF65-F5344CB8AC3E}">
        <p14:creationId xmlns:p14="http://schemas.microsoft.com/office/powerpoint/2010/main" val="130393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1959767"/>
            <a:ext cx="3015343" cy="2846933"/>
          </a:xfrm>
          <a:prstGeom prst="rect">
            <a:avLst/>
          </a:prstGeom>
          <a:noFill/>
        </p:spPr>
        <p:txBody>
          <a:bodyPr wrap="square" rtlCol="0">
            <a:spAutoFit/>
          </a:bodyPr>
          <a:lstStyle/>
          <a:p>
            <a:pPr>
              <a:spcAft>
                <a:spcPts val="600"/>
              </a:spcAft>
            </a:pPr>
            <a:r>
              <a:rPr lang="en-GB" dirty="0"/>
              <a:t>Javier </a:t>
            </a:r>
            <a:r>
              <a:rPr lang="en-GB" dirty="0" err="1"/>
              <a:t>Montalt-Tordera</a:t>
            </a:r>
            <a:endParaRPr lang="en-GB" dirty="0"/>
          </a:p>
          <a:p>
            <a:pPr>
              <a:spcAft>
                <a:spcPts val="600"/>
              </a:spcAft>
            </a:pPr>
            <a:r>
              <a:rPr lang="en-GB" dirty="0"/>
              <a:t>Rebecca Baker</a:t>
            </a:r>
          </a:p>
          <a:p>
            <a:pPr>
              <a:spcAft>
                <a:spcPts val="600"/>
              </a:spcAft>
            </a:pPr>
            <a:r>
              <a:rPr lang="en-GB" dirty="0"/>
              <a:t>Michele Pascale</a:t>
            </a:r>
          </a:p>
          <a:p>
            <a:pPr>
              <a:spcAft>
                <a:spcPts val="600"/>
              </a:spcAft>
            </a:pPr>
            <a:r>
              <a:rPr lang="en-GB" dirty="0"/>
              <a:t>Sheena Bhagirath</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47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Introduction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Data preparation</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550" y="1303101"/>
            <a:ext cx="914400" cy="914400"/>
          </a:xfrm>
          <a:prstGeom prst="rect">
            <a:avLst/>
          </a:prstGeom>
        </p:spPr>
      </p:pic>
      <p:sp>
        <p:nvSpPr>
          <p:cNvPr id="3" name="Rectangle 2">
            <a:extLst>
              <a:ext uri="{FF2B5EF4-FFF2-40B4-BE49-F238E27FC236}">
                <a16:creationId xmlns:a16="http://schemas.microsoft.com/office/drawing/2014/main" id="{B8E22F5B-CE9C-E678-65C7-FE22EBC076D0}"/>
              </a:ext>
            </a:extLst>
          </p:cNvPr>
          <p:cNvSpPr/>
          <p:nvPr/>
        </p:nvSpPr>
        <p:spPr>
          <a:xfrm>
            <a:off x="2446213" y="2979486"/>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Organised </a:t>
            </a:r>
            <a:r>
              <a:rPr lang="en-GB" dirty="0" err="1"/>
              <a:t>Preprocessed</a:t>
            </a:r>
            <a:r>
              <a:rPr lang="en-GB" dirty="0"/>
              <a:t> Dataset</a:t>
            </a:r>
          </a:p>
          <a:p>
            <a:pPr algn="ctr"/>
            <a:r>
              <a:rPr lang="en-GB" dirty="0"/>
              <a:t>All patients</a:t>
            </a:r>
          </a:p>
        </p:txBody>
      </p:sp>
      <p:sp>
        <p:nvSpPr>
          <p:cNvPr id="15" name="Rectangle 14">
            <a:extLst>
              <a:ext uri="{FF2B5EF4-FFF2-40B4-BE49-F238E27FC236}">
                <a16:creationId xmlns:a16="http://schemas.microsoft.com/office/drawing/2014/main" id="{90F5DC77-FDF7-0869-A0C2-D3DEAA901918}"/>
              </a:ext>
            </a:extLst>
          </p:cNvPr>
          <p:cNvSpPr/>
          <p:nvPr/>
        </p:nvSpPr>
        <p:spPr>
          <a:xfrm>
            <a:off x="2446212" y="3687010"/>
            <a:ext cx="3361092"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60 %</a:t>
            </a:r>
          </a:p>
        </p:txBody>
      </p:sp>
      <p:sp>
        <p:nvSpPr>
          <p:cNvPr id="16" name="Rectangle 15">
            <a:extLst>
              <a:ext uri="{FF2B5EF4-FFF2-40B4-BE49-F238E27FC236}">
                <a16:creationId xmlns:a16="http://schemas.microsoft.com/office/drawing/2014/main" id="{335A6BD1-3613-692A-4493-72334C1F7E5E}"/>
              </a:ext>
            </a:extLst>
          </p:cNvPr>
          <p:cNvSpPr/>
          <p:nvPr/>
        </p:nvSpPr>
        <p:spPr>
          <a:xfrm>
            <a:off x="5867172" y="3687009"/>
            <a:ext cx="1977634"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a:t>
            </a:r>
          </a:p>
          <a:p>
            <a:pPr algn="ctr"/>
            <a:r>
              <a:rPr lang="en-GB" dirty="0"/>
              <a:t>20 %</a:t>
            </a:r>
          </a:p>
        </p:txBody>
      </p:sp>
      <p:sp>
        <p:nvSpPr>
          <p:cNvPr id="17" name="Rectangle 16">
            <a:extLst>
              <a:ext uri="{FF2B5EF4-FFF2-40B4-BE49-F238E27FC236}">
                <a16:creationId xmlns:a16="http://schemas.microsoft.com/office/drawing/2014/main" id="{5C8C596D-A2CC-97FA-5C75-3E4B48E44E4B}"/>
              </a:ext>
            </a:extLst>
          </p:cNvPr>
          <p:cNvSpPr/>
          <p:nvPr/>
        </p:nvSpPr>
        <p:spPr>
          <a:xfrm>
            <a:off x="7904675" y="3687009"/>
            <a:ext cx="2083688"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20 %</a:t>
            </a:r>
          </a:p>
        </p:txBody>
      </p:sp>
      <p:sp>
        <p:nvSpPr>
          <p:cNvPr id="10" name="Rectangle 9">
            <a:extLst>
              <a:ext uri="{FF2B5EF4-FFF2-40B4-BE49-F238E27FC236}">
                <a16:creationId xmlns:a16="http://schemas.microsoft.com/office/drawing/2014/main" id="{AD4E1969-D6A7-653E-A0CA-DBFC100AB59D}"/>
              </a:ext>
            </a:extLst>
          </p:cNvPr>
          <p:cNvSpPr/>
          <p:nvPr/>
        </p:nvSpPr>
        <p:spPr>
          <a:xfrm>
            <a:off x="2446212" y="4809530"/>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SAX</a:t>
            </a:r>
          </a:p>
        </p:txBody>
      </p:sp>
      <p:sp>
        <p:nvSpPr>
          <p:cNvPr id="11" name="Rectangle 10">
            <a:extLst>
              <a:ext uri="{FF2B5EF4-FFF2-40B4-BE49-F238E27FC236}">
                <a16:creationId xmlns:a16="http://schemas.microsoft.com/office/drawing/2014/main" id="{F4B8C628-FE20-27BE-F410-F4C6314CD96D}"/>
              </a:ext>
            </a:extLst>
          </p:cNvPr>
          <p:cNvSpPr/>
          <p:nvPr/>
        </p:nvSpPr>
        <p:spPr>
          <a:xfrm>
            <a:off x="4312747" y="4809530"/>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Non SAX</a:t>
            </a:r>
          </a:p>
        </p:txBody>
      </p:sp>
      <p:grpSp>
        <p:nvGrpSpPr>
          <p:cNvPr id="5" name="Group 4">
            <a:extLst>
              <a:ext uri="{FF2B5EF4-FFF2-40B4-BE49-F238E27FC236}">
                <a16:creationId xmlns:a16="http://schemas.microsoft.com/office/drawing/2014/main" id="{E9285B49-EF17-5A99-9FF3-7EAA375D663D}"/>
              </a:ext>
            </a:extLst>
          </p:cNvPr>
          <p:cNvGrpSpPr/>
          <p:nvPr/>
        </p:nvGrpSpPr>
        <p:grpSpPr>
          <a:xfrm>
            <a:off x="5867172" y="4809530"/>
            <a:ext cx="1977634" cy="989217"/>
            <a:chOff x="4049431" y="4076874"/>
            <a:chExt cx="3361092" cy="989217"/>
          </a:xfrm>
        </p:grpSpPr>
        <p:sp>
          <p:nvSpPr>
            <p:cNvPr id="12" name="Rectangle 11">
              <a:extLst>
                <a:ext uri="{FF2B5EF4-FFF2-40B4-BE49-F238E27FC236}">
                  <a16:creationId xmlns:a16="http://schemas.microsoft.com/office/drawing/2014/main" id="{6449CF3B-34CC-0AE2-2B39-BE8D3193981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SAX</a:t>
              </a:r>
            </a:p>
          </p:txBody>
        </p:sp>
        <p:sp>
          <p:nvSpPr>
            <p:cNvPr id="13" name="Rectangle 12">
              <a:extLst>
                <a:ext uri="{FF2B5EF4-FFF2-40B4-BE49-F238E27FC236}">
                  <a16:creationId xmlns:a16="http://schemas.microsoft.com/office/drawing/2014/main" id="{7FDF157B-BD71-8434-485D-2700B484B887}"/>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Non SAX</a:t>
              </a:r>
            </a:p>
          </p:txBody>
        </p:sp>
      </p:grpSp>
      <p:grpSp>
        <p:nvGrpSpPr>
          <p:cNvPr id="18" name="Group 17">
            <a:extLst>
              <a:ext uri="{FF2B5EF4-FFF2-40B4-BE49-F238E27FC236}">
                <a16:creationId xmlns:a16="http://schemas.microsoft.com/office/drawing/2014/main" id="{D91DEE6B-5597-FC7A-930B-B5DACFDF2FF3}"/>
              </a:ext>
            </a:extLst>
          </p:cNvPr>
          <p:cNvGrpSpPr/>
          <p:nvPr/>
        </p:nvGrpSpPr>
        <p:grpSpPr>
          <a:xfrm>
            <a:off x="7913741" y="4809529"/>
            <a:ext cx="1977634" cy="989217"/>
            <a:chOff x="4049431" y="4076874"/>
            <a:chExt cx="3361092" cy="989217"/>
          </a:xfrm>
        </p:grpSpPr>
        <p:sp>
          <p:nvSpPr>
            <p:cNvPr id="19" name="Rectangle 18">
              <a:extLst>
                <a:ext uri="{FF2B5EF4-FFF2-40B4-BE49-F238E27FC236}">
                  <a16:creationId xmlns:a16="http://schemas.microsoft.com/office/drawing/2014/main" id="{83AEF1FB-6853-E937-BEAF-24F86C37617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SAX</a:t>
              </a:r>
            </a:p>
          </p:txBody>
        </p:sp>
        <p:sp>
          <p:nvSpPr>
            <p:cNvPr id="20" name="Rectangle 19">
              <a:extLst>
                <a:ext uri="{FF2B5EF4-FFF2-40B4-BE49-F238E27FC236}">
                  <a16:creationId xmlns:a16="http://schemas.microsoft.com/office/drawing/2014/main" id="{8BA4DC51-A9EE-59DF-5C53-F71CD9FF22E6}"/>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Non SAX</a:t>
              </a:r>
            </a:p>
          </p:txBody>
        </p:sp>
      </p:grpSp>
      <p:sp>
        <p:nvSpPr>
          <p:cNvPr id="2" name="Rectangle 1">
            <a:extLst>
              <a:ext uri="{FF2B5EF4-FFF2-40B4-BE49-F238E27FC236}">
                <a16:creationId xmlns:a16="http://schemas.microsoft.com/office/drawing/2014/main" id="{74679E55-941F-DCF1-3F36-13359FF510AC}"/>
              </a:ext>
            </a:extLst>
          </p:cNvPr>
          <p:cNvSpPr/>
          <p:nvPr/>
        </p:nvSpPr>
        <p:spPr>
          <a:xfrm>
            <a:off x="2446213" y="2285503"/>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Organising/Formatting/Data normalization</a:t>
            </a:r>
          </a:p>
        </p:txBody>
      </p:sp>
    </p:spTree>
    <p:extLst>
      <p:ext uri="{BB962C8B-B14F-4D97-AF65-F5344CB8AC3E}">
        <p14:creationId xmlns:p14="http://schemas.microsoft.com/office/powerpoint/2010/main" val="172913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Classifier</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939923" y="1813622"/>
            <a:ext cx="2770234" cy="369332"/>
          </a:xfrm>
          <a:prstGeom prst="rect">
            <a:avLst/>
          </a:prstGeom>
          <a:noFill/>
        </p:spPr>
        <p:txBody>
          <a:bodyPr wrap="square" rtlCol="0">
            <a:spAutoFit/>
          </a:bodyPr>
          <a:lstStyle/>
          <a:p>
            <a:pPr algn="r"/>
            <a:r>
              <a:rPr lang="en-GB" dirty="0"/>
              <a:t>higher resolution</a:t>
            </a:r>
          </a:p>
        </p:txBody>
      </p:sp>
      <p:pic>
        <p:nvPicPr>
          <p:cNvPr id="58" name="Picture 57" descr="Diagram&#10;&#10;Description automatically generated">
            <a:extLst>
              <a:ext uri="{FF2B5EF4-FFF2-40B4-BE49-F238E27FC236}">
                <a16:creationId xmlns:a16="http://schemas.microsoft.com/office/drawing/2014/main" id="{646F02AF-42AD-7BD2-9974-EE98ED5CF8B9}"/>
              </a:ext>
            </a:extLst>
          </p:cNvPr>
          <p:cNvPicPr>
            <a:picLocks noChangeAspect="1"/>
          </p:cNvPicPr>
          <p:nvPr/>
        </p:nvPicPr>
        <p:blipFill rotWithShape="1">
          <a:blip r:embed="rId3">
            <a:extLst>
              <a:ext uri="{28A0092B-C50C-407E-A947-70E740481C1C}">
                <a14:useLocalDpi xmlns:a14="http://schemas.microsoft.com/office/drawing/2010/main" val="0"/>
              </a:ext>
            </a:extLst>
          </a:blip>
          <a:srcRect b="3689"/>
          <a:stretch/>
        </p:blipFill>
        <p:spPr>
          <a:xfrm>
            <a:off x="3619786" y="2277099"/>
            <a:ext cx="5399722" cy="4024923"/>
          </a:xfrm>
          <a:prstGeom prst="rect">
            <a:avLst/>
          </a:prstGeom>
        </p:spPr>
      </p:pic>
      <p:sp>
        <p:nvSpPr>
          <p:cNvPr id="60" name="Arrow: Right 59">
            <a:extLst>
              <a:ext uri="{FF2B5EF4-FFF2-40B4-BE49-F238E27FC236}">
                <a16:creationId xmlns:a16="http://schemas.microsoft.com/office/drawing/2014/main" id="{E48CC1AF-F3E1-D7A0-C321-D977473C06B4}"/>
              </a:ext>
            </a:extLst>
          </p:cNvPr>
          <p:cNvSpPr/>
          <p:nvPr/>
        </p:nvSpPr>
        <p:spPr>
          <a:xfrm rot="2036373">
            <a:off x="4631901" y="2480032"/>
            <a:ext cx="2211034" cy="394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F042C0B8-4FF6-CCFF-D6A4-F71D3B1FB781}"/>
              </a:ext>
            </a:extLst>
          </p:cNvPr>
          <p:cNvSpPr txBox="1"/>
          <p:nvPr/>
        </p:nvSpPr>
        <p:spPr>
          <a:xfrm>
            <a:off x="4934530" y="1676029"/>
            <a:ext cx="2770234" cy="369332"/>
          </a:xfrm>
          <a:prstGeom prst="rect">
            <a:avLst/>
          </a:prstGeom>
          <a:noFill/>
        </p:spPr>
        <p:txBody>
          <a:bodyPr wrap="square" rtlCol="0">
            <a:spAutoFit/>
          </a:bodyPr>
          <a:lstStyle/>
          <a:p>
            <a:pPr algn="ctr"/>
            <a:r>
              <a:rPr lang="en-GB" b="1" dirty="0"/>
              <a:t>Feature extraction</a:t>
            </a:r>
          </a:p>
        </p:txBody>
      </p:sp>
      <p:sp>
        <p:nvSpPr>
          <p:cNvPr id="49" name="TextBox 48">
            <a:extLst>
              <a:ext uri="{FF2B5EF4-FFF2-40B4-BE49-F238E27FC236}">
                <a16:creationId xmlns:a16="http://schemas.microsoft.com/office/drawing/2014/main" id="{86DE6A02-62B4-2F74-06B3-88FF3014B71F}"/>
              </a:ext>
            </a:extLst>
          </p:cNvPr>
          <p:cNvSpPr txBox="1"/>
          <p:nvPr/>
        </p:nvSpPr>
        <p:spPr>
          <a:xfrm>
            <a:off x="5737418" y="3550518"/>
            <a:ext cx="2770234" cy="369332"/>
          </a:xfrm>
          <a:prstGeom prst="rect">
            <a:avLst/>
          </a:prstGeom>
          <a:noFill/>
        </p:spPr>
        <p:txBody>
          <a:bodyPr wrap="square" rtlCol="0">
            <a:spAutoFit/>
          </a:bodyPr>
          <a:lstStyle/>
          <a:p>
            <a:r>
              <a:rPr lang="en-GB" dirty="0"/>
              <a:t>higher level semantics</a:t>
            </a:r>
          </a:p>
        </p:txBody>
      </p:sp>
      <p:pic>
        <p:nvPicPr>
          <p:cNvPr id="63" name="Picture 62" descr="Diagram&#10;&#10;Description automatically generated">
            <a:extLst>
              <a:ext uri="{FF2B5EF4-FFF2-40B4-BE49-F238E27FC236}">
                <a16:creationId xmlns:a16="http://schemas.microsoft.com/office/drawing/2014/main" id="{1E1717AD-6EB7-3A24-E7E1-7A08A2DFB9BE}"/>
              </a:ext>
            </a:extLst>
          </p:cNvPr>
          <p:cNvPicPr>
            <a:picLocks noChangeAspect="1"/>
          </p:cNvPicPr>
          <p:nvPr/>
        </p:nvPicPr>
        <p:blipFill rotWithShape="1">
          <a:blip r:embed="rId3">
            <a:extLst>
              <a:ext uri="{28A0092B-C50C-407E-A947-70E740481C1C}">
                <a14:useLocalDpi xmlns:a14="http://schemas.microsoft.com/office/drawing/2010/main" val="0"/>
              </a:ext>
            </a:extLst>
          </a:blip>
          <a:srcRect t="95642" r="62818" b="320"/>
          <a:stretch/>
        </p:blipFill>
        <p:spPr>
          <a:xfrm>
            <a:off x="4744991" y="5911171"/>
            <a:ext cx="5750638" cy="483326"/>
          </a:xfrm>
          <a:prstGeom prst="rect">
            <a:avLst/>
          </a:prstGeom>
        </p:spPr>
      </p:pic>
      <p:grpSp>
        <p:nvGrpSpPr>
          <p:cNvPr id="64" name="Group 63">
            <a:extLst>
              <a:ext uri="{FF2B5EF4-FFF2-40B4-BE49-F238E27FC236}">
                <a16:creationId xmlns:a16="http://schemas.microsoft.com/office/drawing/2014/main" id="{8FE767E3-1025-FDA8-B507-85E8A696F28F}"/>
              </a:ext>
            </a:extLst>
          </p:cNvPr>
          <p:cNvGrpSpPr/>
          <p:nvPr/>
        </p:nvGrpSpPr>
        <p:grpSpPr>
          <a:xfrm>
            <a:off x="8624859" y="3454285"/>
            <a:ext cx="3091442" cy="1111896"/>
            <a:chOff x="9995526" y="2480459"/>
            <a:chExt cx="3091442" cy="1111896"/>
          </a:xfrm>
        </p:grpSpPr>
        <p:sp>
          <p:nvSpPr>
            <p:cNvPr id="152" name="Arrow: Right 151">
              <a:extLst>
                <a:ext uri="{FF2B5EF4-FFF2-40B4-BE49-F238E27FC236}">
                  <a16:creationId xmlns:a16="http://schemas.microsoft.com/office/drawing/2014/main" id="{4230E04F-D9BE-6B3D-EC23-4081895562EA}"/>
                </a:ext>
              </a:extLst>
            </p:cNvPr>
            <p:cNvSpPr/>
            <p:nvPr/>
          </p:nvSpPr>
          <p:spPr>
            <a:xfrm>
              <a:off x="10506133" y="313386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TextBox 152">
              <a:extLst>
                <a:ext uri="{FF2B5EF4-FFF2-40B4-BE49-F238E27FC236}">
                  <a16:creationId xmlns:a16="http://schemas.microsoft.com/office/drawing/2014/main" id="{8F6DD230-EC29-B2CB-72F7-28361EC76EEB}"/>
                </a:ext>
              </a:extLst>
            </p:cNvPr>
            <p:cNvSpPr txBox="1"/>
            <p:nvPr/>
          </p:nvSpPr>
          <p:spPr>
            <a:xfrm>
              <a:off x="9995526" y="2480459"/>
              <a:ext cx="1415360" cy="646331"/>
            </a:xfrm>
            <a:prstGeom prst="rect">
              <a:avLst/>
            </a:prstGeom>
            <a:noFill/>
          </p:spPr>
          <p:txBody>
            <a:bodyPr wrap="square" rtlCol="0">
              <a:spAutoFit/>
            </a:bodyPr>
            <a:lstStyle/>
            <a:p>
              <a:pPr algn="ctr"/>
              <a:r>
                <a:rPr lang="en-US" dirty="0"/>
                <a:t>sigmoid activation</a:t>
              </a:r>
            </a:p>
          </p:txBody>
        </p:sp>
        <p:sp>
          <p:nvSpPr>
            <p:cNvPr id="154" name="TextBox 153">
              <a:extLst>
                <a:ext uri="{FF2B5EF4-FFF2-40B4-BE49-F238E27FC236}">
                  <a16:creationId xmlns:a16="http://schemas.microsoft.com/office/drawing/2014/main" id="{2473EBFB-55BA-EC2B-88E9-7F36930237C4}"/>
                </a:ext>
              </a:extLst>
            </p:cNvPr>
            <p:cNvSpPr txBox="1"/>
            <p:nvPr/>
          </p:nvSpPr>
          <p:spPr>
            <a:xfrm>
              <a:off x="11410886" y="2946024"/>
              <a:ext cx="1676082" cy="646331"/>
            </a:xfrm>
            <a:prstGeom prst="rect">
              <a:avLst/>
            </a:prstGeom>
            <a:noFill/>
          </p:spPr>
          <p:txBody>
            <a:bodyPr wrap="square" rtlCol="0">
              <a:spAutoFit/>
            </a:bodyPr>
            <a:lstStyle/>
            <a:p>
              <a:pPr algn="ctr"/>
              <a:r>
                <a:rPr lang="en-US" dirty="0"/>
                <a:t>Short axis ?</a:t>
              </a:r>
            </a:p>
            <a:p>
              <a:pPr algn="ctr"/>
              <a:r>
                <a:rPr lang="en-US" dirty="0"/>
                <a:t>Yes/No</a:t>
              </a:r>
            </a:p>
          </p:txBody>
        </p:sp>
      </p:grpSp>
      <p:pic>
        <p:nvPicPr>
          <p:cNvPr id="3" name="Picture 2">
            <a:extLst>
              <a:ext uri="{FF2B5EF4-FFF2-40B4-BE49-F238E27FC236}">
                <a16:creationId xmlns:a16="http://schemas.microsoft.com/office/drawing/2014/main" id="{7F6D9484-BCA8-A856-C72B-433E7ABAB1B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61504" y="3249271"/>
            <a:ext cx="2633820" cy="2633820"/>
          </a:xfrm>
          <a:prstGeom prst="rect">
            <a:avLst/>
          </a:prstGeom>
        </p:spPr>
      </p:pic>
    </p:spTree>
    <p:extLst>
      <p:ext uri="{BB962C8B-B14F-4D97-AF65-F5344CB8AC3E}">
        <p14:creationId xmlns:p14="http://schemas.microsoft.com/office/powerpoint/2010/main" val="209754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1"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Evaluation</a:t>
            </a:r>
          </a:p>
        </p:txBody>
      </p:sp>
      <p:pic>
        <p:nvPicPr>
          <p:cNvPr id="2" name="Picture 1">
            <a:extLst>
              <a:ext uri="{FF2B5EF4-FFF2-40B4-BE49-F238E27FC236}">
                <a16:creationId xmlns:a16="http://schemas.microsoft.com/office/drawing/2014/main" id="{24EF987C-39DF-4067-6471-CCE1FE469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618" y="4329998"/>
            <a:ext cx="6342182" cy="2528002"/>
          </a:xfrm>
          <a:prstGeom prst="rect">
            <a:avLst/>
          </a:prstGeom>
        </p:spPr>
      </p:pic>
      <p:grpSp>
        <p:nvGrpSpPr>
          <p:cNvPr id="5" name="Group 4">
            <a:extLst>
              <a:ext uri="{FF2B5EF4-FFF2-40B4-BE49-F238E27FC236}">
                <a16:creationId xmlns:a16="http://schemas.microsoft.com/office/drawing/2014/main" id="{123ED544-BF67-DFD5-829A-B493E18F6B00}"/>
              </a:ext>
            </a:extLst>
          </p:cNvPr>
          <p:cNvGrpSpPr/>
          <p:nvPr/>
        </p:nvGrpSpPr>
        <p:grpSpPr>
          <a:xfrm>
            <a:off x="748666" y="1482817"/>
            <a:ext cx="11165622" cy="2454550"/>
            <a:chOff x="1077470" y="4491896"/>
            <a:chExt cx="8858416" cy="2276213"/>
          </a:xfrm>
        </p:grpSpPr>
        <p:grpSp>
          <p:nvGrpSpPr>
            <p:cNvPr id="6" name="Group 5">
              <a:extLst>
                <a:ext uri="{FF2B5EF4-FFF2-40B4-BE49-F238E27FC236}">
                  <a16:creationId xmlns:a16="http://schemas.microsoft.com/office/drawing/2014/main" id="{23ABAE8C-2638-773B-90EF-923E072AED12}"/>
                </a:ext>
              </a:extLst>
            </p:cNvPr>
            <p:cNvGrpSpPr/>
            <p:nvPr/>
          </p:nvGrpSpPr>
          <p:grpSpPr>
            <a:xfrm>
              <a:off x="4145418" y="4491896"/>
              <a:ext cx="5790468" cy="2276213"/>
              <a:chOff x="7933771" y="3340557"/>
              <a:chExt cx="8650356" cy="3400426"/>
            </a:xfrm>
          </p:grpSpPr>
          <p:pic>
            <p:nvPicPr>
              <p:cNvPr id="8" name="Picture 7">
                <a:extLst>
                  <a:ext uri="{FF2B5EF4-FFF2-40B4-BE49-F238E27FC236}">
                    <a16:creationId xmlns:a16="http://schemas.microsoft.com/office/drawing/2014/main" id="{F8E691BA-095D-3029-EA87-D5BE2864EE6C}"/>
                  </a:ext>
                </a:extLst>
              </p:cNvPr>
              <p:cNvPicPr>
                <a:picLocks noChangeAspect="1"/>
              </p:cNvPicPr>
              <p:nvPr/>
            </p:nvPicPr>
            <p:blipFill rotWithShape="1">
              <a:blip r:embed="rId4"/>
              <a:srcRect r="51173"/>
              <a:stretch/>
            </p:blipFill>
            <p:spPr>
              <a:xfrm>
                <a:off x="7933771" y="3340558"/>
                <a:ext cx="4325181" cy="3400425"/>
              </a:xfrm>
              <a:prstGeom prst="rect">
                <a:avLst/>
              </a:prstGeom>
            </p:spPr>
          </p:pic>
          <p:pic>
            <p:nvPicPr>
              <p:cNvPr id="9" name="Picture 8">
                <a:extLst>
                  <a:ext uri="{FF2B5EF4-FFF2-40B4-BE49-F238E27FC236}">
                    <a16:creationId xmlns:a16="http://schemas.microsoft.com/office/drawing/2014/main" id="{C4110203-0645-5741-5EFD-BB16A858FF95}"/>
                  </a:ext>
                </a:extLst>
              </p:cNvPr>
              <p:cNvPicPr>
                <a:picLocks noChangeAspect="1"/>
              </p:cNvPicPr>
              <p:nvPr/>
            </p:nvPicPr>
            <p:blipFill rotWithShape="1">
              <a:blip r:embed="rId4"/>
              <a:srcRect l="51173"/>
              <a:stretch/>
            </p:blipFill>
            <p:spPr>
              <a:xfrm>
                <a:off x="12258949" y="3340557"/>
                <a:ext cx="4325178" cy="3400426"/>
              </a:xfrm>
              <a:prstGeom prst="rect">
                <a:avLst/>
              </a:prstGeom>
            </p:spPr>
          </p:pic>
        </p:grpSp>
        <p:sp>
          <p:nvSpPr>
            <p:cNvPr id="7" name="TextBox 6">
              <a:extLst>
                <a:ext uri="{FF2B5EF4-FFF2-40B4-BE49-F238E27FC236}">
                  <a16:creationId xmlns:a16="http://schemas.microsoft.com/office/drawing/2014/main" id="{63AC6B10-EED2-1C9C-3D2B-0EFEBF280919}"/>
                </a:ext>
              </a:extLst>
            </p:cNvPr>
            <p:cNvSpPr txBox="1"/>
            <p:nvPr/>
          </p:nvSpPr>
          <p:spPr>
            <a:xfrm>
              <a:off x="1077470" y="4969083"/>
              <a:ext cx="2568449" cy="1369992"/>
            </a:xfrm>
            <a:prstGeom prst="rect">
              <a:avLst/>
            </a:prstGeom>
            <a:noFill/>
          </p:spPr>
          <p:txBody>
            <a:bodyPr wrap="square">
              <a:spAutoFit/>
            </a:bodyPr>
            <a:lstStyle/>
            <a:p>
              <a:r>
                <a:rPr lang="en-GB" b="1" i="0" dirty="0">
                  <a:effectLst/>
                  <a:latin typeface="Arial" panose="020B0604020202020204" pitchFamily="34" charset="0"/>
                  <a:cs typeface="Arial" panose="020B0604020202020204" pitchFamily="34" charset="0"/>
                </a:rPr>
                <a:t>Training Accuracy: 1.0000</a:t>
              </a:r>
            </a:p>
            <a:p>
              <a:endParaRPr lang="en-GB" b="1" i="0" dirty="0">
                <a:effectLst/>
                <a:latin typeface="Arial" panose="020B0604020202020204" pitchFamily="34" charset="0"/>
                <a:cs typeface="Arial" panose="020B0604020202020204" pitchFamily="34" charset="0"/>
              </a:endParaRPr>
            </a:p>
            <a:p>
              <a:r>
                <a:rPr lang="en-GB" b="1" i="0" dirty="0">
                  <a:effectLst/>
                  <a:latin typeface="Arial" panose="020B0604020202020204" pitchFamily="34" charset="0"/>
                  <a:cs typeface="Arial" panose="020B0604020202020204" pitchFamily="34" charset="0"/>
                </a:rPr>
                <a:t>Validation Accuracy: 0.7857</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Test Accuracy: </a:t>
              </a:r>
              <a:r>
                <a:rPr lang="en-GB" sz="1800" b="1" i="0" dirty="0">
                  <a:effectLst/>
                  <a:latin typeface="Arial" panose="020B0604020202020204" pitchFamily="34" charset="0"/>
                  <a:cs typeface="Arial" panose="020B0604020202020204" pitchFamily="34" charset="0"/>
                </a:rPr>
                <a:t>0.8750</a:t>
              </a:r>
            </a:p>
          </p:txBody>
        </p:sp>
      </p:grpSp>
      <p:grpSp>
        <p:nvGrpSpPr>
          <p:cNvPr id="14" name="Group 13">
            <a:extLst>
              <a:ext uri="{FF2B5EF4-FFF2-40B4-BE49-F238E27FC236}">
                <a16:creationId xmlns:a16="http://schemas.microsoft.com/office/drawing/2014/main" id="{A0CEDF8D-526F-3704-F6B3-00DE79693007}"/>
              </a:ext>
            </a:extLst>
          </p:cNvPr>
          <p:cNvGrpSpPr/>
          <p:nvPr/>
        </p:nvGrpSpPr>
        <p:grpSpPr>
          <a:xfrm>
            <a:off x="4352654" y="1463855"/>
            <a:ext cx="7824651" cy="3499268"/>
            <a:chOff x="4352654" y="1463855"/>
            <a:chExt cx="7824651" cy="3499268"/>
          </a:xfrm>
        </p:grpSpPr>
        <p:sp>
          <p:nvSpPr>
            <p:cNvPr id="10" name="Rectangle 9">
              <a:extLst>
                <a:ext uri="{FF2B5EF4-FFF2-40B4-BE49-F238E27FC236}">
                  <a16:creationId xmlns:a16="http://schemas.microsoft.com/office/drawing/2014/main" id="{8174687E-9B3B-5199-8B47-AFDA3359988A}"/>
                </a:ext>
              </a:extLst>
            </p:cNvPr>
            <p:cNvSpPr/>
            <p:nvPr/>
          </p:nvSpPr>
          <p:spPr>
            <a:xfrm>
              <a:off x="4352654" y="4036282"/>
              <a:ext cx="7824651" cy="926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Overfitting</a:t>
              </a:r>
            </a:p>
            <a:p>
              <a:pPr algn="ctr"/>
              <a:r>
                <a:rPr lang="en-GB" dirty="0"/>
                <a:t>The performance on the training set is largely superior to validation data </a:t>
              </a:r>
            </a:p>
          </p:txBody>
        </p:sp>
        <p:sp>
          <p:nvSpPr>
            <p:cNvPr id="12" name="Rectangle 11">
              <a:extLst>
                <a:ext uri="{FF2B5EF4-FFF2-40B4-BE49-F238E27FC236}">
                  <a16:creationId xmlns:a16="http://schemas.microsoft.com/office/drawing/2014/main" id="{CB55D949-E776-3A62-CB88-8553083C5B43}"/>
                </a:ext>
              </a:extLst>
            </p:cNvPr>
            <p:cNvSpPr/>
            <p:nvPr/>
          </p:nvSpPr>
          <p:spPr>
            <a:xfrm>
              <a:off x="11539273" y="1463855"/>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EA80358-58D0-FA5E-38BC-9F6276A15B08}"/>
                </a:ext>
              </a:extLst>
            </p:cNvPr>
            <p:cNvSpPr/>
            <p:nvPr/>
          </p:nvSpPr>
          <p:spPr>
            <a:xfrm>
              <a:off x="7825473" y="2030048"/>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96932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Improving generalizability and performance</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30913</TotalTime>
  <Words>3405</Words>
  <Application>Microsoft Office PowerPoint</Application>
  <PresentationFormat>Widescreen</PresentationFormat>
  <Paragraphs>456</Paragraphs>
  <Slides>36</Slides>
  <Notes>31</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Roboto</vt:lpstr>
      <vt:lpstr>Wingdings</vt:lpstr>
      <vt:lpstr>Droid Sans Mono</vt:lpstr>
      <vt:lpstr>Arial</vt:lpstr>
      <vt:lpstr>Cambria Math</vt:lpstr>
      <vt:lpstr>Calibri</vt:lpstr>
      <vt:lpstr>Calibri Light</vt:lpstr>
      <vt:lpstr>Roboto Medium</vt:lpstr>
      <vt:lpstr>UCL_TFMRI_Light</vt:lpstr>
      <vt:lpstr>UCL_TFMRI_Dark</vt:lpstr>
      <vt:lpstr>UCL_TFMRI_SectionTitle</vt:lpstr>
      <vt:lpstr>Part 2: A classification task in CMR</vt:lpstr>
      <vt:lpstr>License</vt:lpstr>
      <vt:lpstr>Contents</vt:lpstr>
      <vt:lpstr>Introduction</vt:lpstr>
      <vt:lpstr>PowerPoint Presentation</vt:lpstr>
      <vt:lpstr>Data preparation</vt:lpstr>
      <vt:lpstr>Classifier</vt:lpstr>
      <vt:lpstr>Evaluation</vt:lpstr>
      <vt:lpstr>Improving generalizability and performance</vt:lpstr>
      <vt:lpstr>What is overfitting ? </vt:lpstr>
      <vt:lpstr>Preventing overfitting</vt:lpstr>
      <vt:lpstr>Data Normalization</vt:lpstr>
      <vt:lpstr>PowerPoint Presentation</vt:lpstr>
      <vt:lpstr>Early Stopping</vt:lpstr>
      <vt:lpstr>PowerPoint Presentation</vt:lpstr>
      <vt:lpstr>Drop out</vt:lpstr>
      <vt:lpstr>PowerPoint Presentation</vt:lpstr>
      <vt:lpstr>PowerPoint Presentation</vt:lpstr>
      <vt:lpstr>Weight regularization</vt:lpstr>
      <vt:lpstr>PowerPoint Presentation</vt:lpstr>
      <vt:lpstr>PowerPoint Presentation</vt:lpstr>
      <vt:lpstr>Data augmentation</vt:lpstr>
      <vt:lpstr>PowerPoint Presentation</vt:lpstr>
      <vt:lpstr>PowerPoint Presentation</vt:lpstr>
      <vt:lpstr>Combining methods</vt:lpstr>
      <vt:lpstr>PowerPoint Presentation</vt:lpstr>
      <vt:lpstr>PowerPoint Presentation</vt:lpstr>
      <vt:lpstr>PowerPoint Presentation</vt:lpstr>
      <vt:lpstr>Extending to multi class</vt:lpstr>
      <vt:lpstr>PowerPoint Presentation</vt:lpstr>
      <vt:lpstr>Applications in CMR</vt:lpstr>
      <vt:lpstr>Application to segmentation: Pixel to pixel classification</vt:lpstr>
      <vt:lpstr>Application to Large Scale Quality Control: Large-scale Quality Control of Cardiac Imaging in Population Studies</vt:lpstr>
      <vt:lpstr>Disease classification:</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254</cp:revision>
  <dcterms:created xsi:type="dcterms:W3CDTF">2022-04-26T09:26:16Z</dcterms:created>
  <dcterms:modified xsi:type="dcterms:W3CDTF">2022-09-21T15:03:25Z</dcterms:modified>
</cp:coreProperties>
</file>